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4"/>
  </p:notesMasterIdLst>
  <p:sldIdLst>
    <p:sldId id="256" r:id="rId2"/>
    <p:sldId id="287" r:id="rId3"/>
    <p:sldId id="257" r:id="rId4"/>
    <p:sldId id="258" r:id="rId5"/>
    <p:sldId id="266" r:id="rId6"/>
    <p:sldId id="274" r:id="rId7"/>
    <p:sldId id="270" r:id="rId8"/>
    <p:sldId id="275" r:id="rId9"/>
    <p:sldId id="263" r:id="rId10"/>
    <p:sldId id="276" r:id="rId11"/>
    <p:sldId id="283" r:id="rId12"/>
    <p:sldId id="277" r:id="rId13"/>
    <p:sldId id="285" r:id="rId14"/>
    <p:sldId id="259" r:id="rId15"/>
    <p:sldId id="278" r:id="rId16"/>
    <p:sldId id="279" r:id="rId17"/>
    <p:sldId id="280" r:id="rId18"/>
    <p:sldId id="281" r:id="rId19"/>
    <p:sldId id="282" r:id="rId20"/>
    <p:sldId id="286" r:id="rId21"/>
    <p:sldId id="273" r:id="rId22"/>
    <p:sldId id="272" r:id="rId23"/>
  </p:sldIdLst>
  <p:sldSz cx="14630400" cy="8229600"/>
  <p:notesSz cx="8229600" cy="14630400"/>
  <p:embeddedFontLst>
    <p:embeddedFont>
      <p:font typeface="Abadi" panose="020B0604020104020204" pitchFamily="34" charset="0"/>
      <p:regular r:id="rId25"/>
    </p:embeddedFont>
    <p:embeddedFont>
      <p:font typeface="Aharoni" panose="02010803020104030203" pitchFamily="2" charset="-79"/>
      <p:bold r:id="rId26"/>
    </p:embeddedFont>
    <p:embeddedFont>
      <p:font typeface="Bahnschrift SemiBold" panose="020B0502040204020203" pitchFamily="34" charset="0"/>
      <p:regular r:id="rId27"/>
      <p:bold r:id="rId28"/>
    </p:embeddedFont>
    <p:embeddedFont>
      <p:font typeface="Barlow" panose="00000500000000000000" pitchFamily="2" charset="0"/>
      <p:regular r:id="rId29"/>
      <p:bold r:id="rId30"/>
      <p:italic r:id="rId31"/>
      <p:boldItalic r:id="rId32"/>
    </p:embeddedFont>
    <p:embeddedFont>
      <p:font typeface="Barlow Black" panose="00000A00000000000000" pitchFamily="2" charset="0"/>
      <p:bold r:id="rId33"/>
      <p:italic r:id="rId34"/>
      <p:boldItalic r:id="rId35"/>
    </p:embeddedFont>
    <p:embeddedFont>
      <p:font typeface="Barlow Bold" panose="00000800000000000000" charset="0"/>
      <p:bold r:id="rId36"/>
    </p:embeddedFont>
    <p:embeddedFont>
      <p:font typeface="Bradley Hand ITC" panose="03070402050302030203" pitchFamily="66" charset="0"/>
      <p:regular r:id="rId37"/>
    </p:embeddedFont>
    <p:embeddedFont>
      <p:font typeface="Montserrat" panose="00000500000000000000" pitchFamily="2" charset="0"/>
      <p:regular r:id="rId38"/>
      <p:bold r:id="rId39"/>
      <p:italic r:id="rId40"/>
      <p:boldItalic r:id="rId41"/>
    </p:embeddedFont>
    <p:embeddedFont>
      <p:font typeface="Raleway Thin" pitchFamily="2" charset="0"/>
      <p:regular r:id="rId42"/>
      <p:italic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4F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574" autoAdjust="0"/>
    <p:restoredTop sz="95033" autoAdjust="0"/>
  </p:normalViewPr>
  <p:slideViewPr>
    <p:cSldViewPr snapToGrid="0" snapToObjects="1">
      <p:cViewPr varScale="1">
        <p:scale>
          <a:sx n="66" d="100"/>
          <a:sy n="66" d="100"/>
        </p:scale>
        <p:origin x="65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1957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2644316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2322124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25446136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412575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faced two main types of challenges. On the mechanical side, we didn’t always have access to all the sensors or tools needed, and it was hard to simulate real pill-taking. On the software side, syncing the data in real time, ensuring AI accuracy, and keeping user data private were the biggest hurdles."</a:t>
            </a:r>
          </a:p>
          <a:p>
            <a:endParaRPr lang="en-US" dirty="0"/>
          </a:p>
          <a:p>
            <a:endParaRPr lang="en-US" dirty="0"/>
          </a:p>
        </p:txBody>
      </p:sp>
    </p:spTree>
    <p:extLst>
      <p:ext uri="{BB962C8B-B14F-4D97-AF65-F5344CB8AC3E}">
        <p14:creationId xmlns:p14="http://schemas.microsoft.com/office/powerpoint/2010/main" val="2941095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Over 150 million people in Europe struggle with medication adherence. This includes elderly people or patients with memory issues, or anyone on a complex medication schedule. Forgetting a dose or taking the wrong one can lead to serious health consequences. </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meet those goals, our system had to be reliable, secure, and easy to use. The hardware needed precise sensors, and the software had to sync in real time, support multilingual AI responses, and ensure user privacy."</a:t>
            </a:r>
          </a:p>
          <a:p>
            <a:endParaRPr lang="en-US" dirty="0"/>
          </a:p>
        </p:txBody>
      </p:sp>
    </p:spTree>
    <p:extLst>
      <p:ext uri="{BB962C8B-B14F-4D97-AF65-F5344CB8AC3E}">
        <p14:creationId xmlns:p14="http://schemas.microsoft.com/office/powerpoint/2010/main" val="3740350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Pill Mate goes beyond basic pill boxes. It verifies actual pill intake using weight and lid sensors. It includes a smart AI assistant that talks to users in natural language. It checks drug interactions live. And it connects everything to caregivers, showing weekly health summaries and alerts, all in real time."</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6650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Slide 1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1.png"/><Relationship Id="rId7" Type="http://schemas.openxmlformats.org/officeDocument/2006/relationships/image" Target="../media/image35.jpeg"/><Relationship Id="rId2" Type="http://schemas.openxmlformats.org/officeDocument/2006/relationships/slideLayout" Target="../slideLayouts/slideLayout9.xml"/><Relationship Id="rId1" Type="http://schemas.openxmlformats.org/officeDocument/2006/relationships/video" Target="https://www.youtube.com/embed/m-rLlh8LEII?feature=oembed" TargetMode="Externa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Layout" Target="../slideLayouts/slideLayout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50.jp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50.jp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53.pn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9.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6.png"/><Relationship Id="rId7" Type="http://schemas.openxmlformats.org/officeDocument/2006/relationships/image" Target="../media/image20.jp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Layout" Target="../slideLayouts/slideLayout1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showMasterSp="0">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06719" y="3253490"/>
            <a:ext cx="8213569" cy="2748894"/>
          </a:xfrm>
          <a:prstGeom prst="rect">
            <a:avLst/>
          </a:prstGeom>
          <a:noFill/>
          <a:ln/>
        </p:spPr>
        <p:txBody>
          <a:bodyPr wrap="square" lIns="0" tIns="0" rIns="0" bIns="0" rtlCol="0" anchor="t"/>
          <a:lstStyle/>
          <a:p>
            <a:pPr marL="0" indent="0" algn="l">
              <a:lnSpc>
                <a:spcPts val="5600"/>
              </a:lnSpc>
              <a:buNone/>
            </a:pPr>
            <a:r>
              <a:rPr lang="en-US" sz="4450" b="1" dirty="0">
                <a:solidFill>
                  <a:srgbClr val="7068F4"/>
                </a:solidFill>
                <a:latin typeface="Barlow Bold" pitchFamily="34" charset="0"/>
                <a:ea typeface="Barlow Bold" pitchFamily="34" charset="-122"/>
                <a:cs typeface="Barlow Bold" pitchFamily="34" charset="-120"/>
              </a:rPr>
              <a:t>Smart Pill Reminder and Tracker</a:t>
            </a:r>
          </a:p>
          <a:p>
            <a:pPr marL="0" indent="0" algn="l">
              <a:lnSpc>
                <a:spcPts val="5600"/>
              </a:lnSpc>
              <a:buNone/>
            </a:pPr>
            <a:endParaRPr lang="en-US" sz="4450" dirty="0"/>
          </a:p>
        </p:txBody>
      </p:sp>
      <p:sp>
        <p:nvSpPr>
          <p:cNvPr id="4" name="Text 1"/>
          <p:cNvSpPr/>
          <p:nvPr/>
        </p:nvSpPr>
        <p:spPr>
          <a:xfrm>
            <a:off x="683007" y="4178048"/>
            <a:ext cx="8337281" cy="515989"/>
          </a:xfrm>
          <a:prstGeom prst="rect">
            <a:avLst/>
          </a:prstGeom>
          <a:noFill/>
          <a:ln/>
        </p:spPr>
        <p:txBody>
          <a:bodyPr wrap="none" lIns="0" tIns="0" rIns="0" bIns="0" rtlCol="0" anchor="t"/>
          <a:lstStyle/>
          <a:p>
            <a:pPr marL="0" indent="0" algn="l">
              <a:lnSpc>
                <a:spcPts val="2700"/>
              </a:lnSpc>
              <a:buNone/>
            </a:pPr>
            <a:r>
              <a:rPr lang="en-US" sz="2400" dirty="0">
                <a:solidFill>
                  <a:srgbClr val="272525"/>
                </a:solidFill>
                <a:latin typeface="Montserrat" pitchFamily="34" charset="0"/>
                <a:ea typeface="Montserrat" pitchFamily="34" charset="-122"/>
                <a:cs typeface="Montserrat" pitchFamily="34" charset="-120"/>
              </a:rPr>
              <a:t>A </a:t>
            </a:r>
            <a:r>
              <a:rPr lang="en-US" sz="2400" b="1" dirty="0">
                <a:solidFill>
                  <a:srgbClr val="272525"/>
                </a:solidFill>
                <a:latin typeface="Montserrat" pitchFamily="34" charset="0"/>
                <a:ea typeface="Montserrat" pitchFamily="34" charset="-122"/>
                <a:cs typeface="Montserrat" pitchFamily="34" charset="-120"/>
              </a:rPr>
              <a:t>comprehensive solution for </a:t>
            </a:r>
            <a:r>
              <a:rPr lang="en-US" sz="2400" dirty="0">
                <a:solidFill>
                  <a:srgbClr val="272525"/>
                </a:solidFill>
                <a:latin typeface="Montserrat" pitchFamily="34" charset="0"/>
                <a:ea typeface="Montserrat" pitchFamily="34" charset="-122"/>
                <a:cs typeface="Montserrat" pitchFamily="34" charset="-120"/>
              </a:rPr>
              <a:t>medication adherence</a:t>
            </a:r>
            <a:endParaRPr lang="en-US" sz="2400" dirty="0"/>
          </a:p>
        </p:txBody>
      </p:sp>
      <p:pic>
        <p:nvPicPr>
          <p:cNvPr id="6" name="Picture 5">
            <a:extLst>
              <a:ext uri="{FF2B5EF4-FFF2-40B4-BE49-F238E27FC236}">
                <a16:creationId xmlns:a16="http://schemas.microsoft.com/office/drawing/2014/main" id="{681755E5-B84C-EA6B-07C0-44B375F6209D}"/>
              </a:ext>
            </a:extLst>
          </p:cNvPr>
          <p:cNvPicPr>
            <a:picLocks noChangeAspect="1"/>
          </p:cNvPicPr>
          <p:nvPr/>
        </p:nvPicPr>
        <p:blipFill>
          <a:blip r:embed="rId4"/>
          <a:stretch>
            <a:fillRect/>
          </a:stretch>
        </p:blipFill>
        <p:spPr>
          <a:xfrm>
            <a:off x="2807337" y="363700"/>
            <a:ext cx="3763522" cy="2569576"/>
          </a:xfrm>
          <a:prstGeom prst="rect">
            <a:avLst/>
          </a:prstGeom>
        </p:spPr>
      </p:pic>
      <p:sp>
        <p:nvSpPr>
          <p:cNvPr id="10" name="TextBox 9">
            <a:extLst>
              <a:ext uri="{FF2B5EF4-FFF2-40B4-BE49-F238E27FC236}">
                <a16:creationId xmlns:a16="http://schemas.microsoft.com/office/drawing/2014/main" id="{7BE54C5A-6E3B-DDC2-5BEB-64B47A0B604A}"/>
              </a:ext>
            </a:extLst>
          </p:cNvPr>
          <p:cNvSpPr txBox="1"/>
          <p:nvPr/>
        </p:nvSpPr>
        <p:spPr>
          <a:xfrm>
            <a:off x="1039079" y="4694038"/>
            <a:ext cx="7315200" cy="1410643"/>
          </a:xfrm>
          <a:prstGeom prst="rect">
            <a:avLst/>
          </a:prstGeom>
          <a:noFill/>
        </p:spPr>
        <p:txBody>
          <a:bodyPr wrap="square">
            <a:spAutoFit/>
          </a:bodyPr>
          <a:lstStyle/>
          <a:p>
            <a:pPr marL="0" indent="0" algn="ctr">
              <a:lnSpc>
                <a:spcPts val="5600"/>
              </a:lnSpc>
              <a:buNone/>
            </a:pPr>
            <a:r>
              <a:rPr lang="en-US" sz="2400" b="1" dirty="0">
                <a:solidFill>
                  <a:srgbClr val="7068F4"/>
                </a:solidFill>
                <a:latin typeface="Barlow Bold" pitchFamily="34" charset="0"/>
                <a:ea typeface="Barlow Bold" pitchFamily="34" charset="-122"/>
                <a:cs typeface="Barlow Bold" pitchFamily="34" charset="-120"/>
              </a:rPr>
              <a:t>By : Jolian Abdo &amp; Mohamad Abo Ahmad</a:t>
            </a:r>
          </a:p>
          <a:p>
            <a:pPr marL="0" indent="0" algn="ctr">
              <a:lnSpc>
                <a:spcPts val="5600"/>
              </a:lnSpc>
              <a:buNone/>
            </a:pPr>
            <a:r>
              <a:rPr lang="en-US" sz="2400" b="1" dirty="0">
                <a:solidFill>
                  <a:srgbClr val="7068F4"/>
                </a:solidFill>
                <a:latin typeface="Barlow Bold" pitchFamily="34" charset="0"/>
                <a:ea typeface="Barlow Bold" pitchFamily="34" charset="-122"/>
                <a:cs typeface="Barlow Bold" pitchFamily="34" charset="-120"/>
              </a:rPr>
              <a:t>Supervisor : Dr. Uzi Rosen </a:t>
            </a:r>
          </a:p>
        </p:txBody>
      </p:sp>
      <p:pic>
        <p:nvPicPr>
          <p:cNvPr id="11" name="Picture 10">
            <a:extLst>
              <a:ext uri="{FF2B5EF4-FFF2-40B4-BE49-F238E27FC236}">
                <a16:creationId xmlns:a16="http://schemas.microsoft.com/office/drawing/2014/main" id="{48DF5EED-78F6-BE30-0219-E2C44B65F62C}"/>
              </a:ext>
            </a:extLst>
          </p:cNvPr>
          <p:cNvPicPr>
            <a:picLocks noChangeAspect="1"/>
          </p:cNvPicPr>
          <p:nvPr/>
        </p:nvPicPr>
        <p:blipFill>
          <a:blip r:embed="rId5"/>
          <a:stretch>
            <a:fillRect/>
          </a:stretch>
        </p:blipFill>
        <p:spPr>
          <a:xfrm>
            <a:off x="3568027" y="6964131"/>
            <a:ext cx="2859602" cy="901769"/>
          </a:xfrm>
          <a:prstGeom prst="rect">
            <a:avLst/>
          </a:prstGeom>
        </p:spPr>
      </p:pic>
      <p:sp>
        <p:nvSpPr>
          <p:cNvPr id="5" name="TextBox 4">
            <a:extLst>
              <a:ext uri="{FF2B5EF4-FFF2-40B4-BE49-F238E27FC236}">
                <a16:creationId xmlns:a16="http://schemas.microsoft.com/office/drawing/2014/main" id="{0A615767-0076-3B19-721E-A7E605D325B1}"/>
              </a:ext>
            </a:extLst>
          </p:cNvPr>
          <p:cNvSpPr txBox="1"/>
          <p:nvPr/>
        </p:nvSpPr>
        <p:spPr>
          <a:xfrm>
            <a:off x="3874000" y="6170499"/>
            <a:ext cx="2553629" cy="584775"/>
          </a:xfrm>
          <a:prstGeom prst="rect">
            <a:avLst/>
          </a:prstGeom>
          <a:noFill/>
        </p:spPr>
        <p:txBody>
          <a:bodyPr wrap="square" rtlCol="0">
            <a:spAutoFit/>
          </a:bodyPr>
          <a:lstStyle/>
          <a:p>
            <a:r>
              <a:rPr lang="en-US" sz="3200" dirty="0"/>
              <a:t>25-2-D-21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Google Shape;222;p18">
            <a:extLst>
              <a:ext uri="{FF2B5EF4-FFF2-40B4-BE49-F238E27FC236}">
                <a16:creationId xmlns:a16="http://schemas.microsoft.com/office/drawing/2014/main" id="{3C1E523A-DCF9-B14D-79F1-66BF8811EE77}"/>
              </a:ext>
            </a:extLst>
          </p:cNvPr>
          <p:cNvSpPr txBox="1"/>
          <p:nvPr/>
        </p:nvSpPr>
        <p:spPr>
          <a:xfrm>
            <a:off x="388986" y="-23745"/>
            <a:ext cx="1596326" cy="1107996"/>
          </a:xfrm>
          <a:prstGeom prst="rect">
            <a:avLst/>
          </a:prstGeom>
          <a:noFill/>
          <a:ln>
            <a:noFill/>
          </a:ln>
        </p:spPr>
        <p:txBody>
          <a:bodyPr spcFirstLastPara="1" wrap="square" lIns="91425" tIns="45700" rIns="91425" bIns="45700" anchor="t" anchorCtr="0">
            <a:spAutoFit/>
          </a:bodyPr>
          <a:lstStyle/>
          <a:p>
            <a:pPr>
              <a:buClr>
                <a:srgbClr val="000000"/>
              </a:buClr>
              <a:buFont typeface="Arial"/>
              <a:buNone/>
            </a:pPr>
            <a:r>
              <a:rPr lang="en-US" sz="6600" kern="0" dirty="0">
                <a:solidFill>
                  <a:srgbClr val="964FC1"/>
                </a:solidFill>
                <a:latin typeface="Aharoni" panose="02010803020104030203" pitchFamily="2" charset="-79"/>
                <a:ea typeface="Aharoni"/>
                <a:cs typeface="Aharoni" panose="02010803020104030203" pitchFamily="2" charset="-79"/>
                <a:sym typeface="Aharoni"/>
              </a:rPr>
              <a:t>9</a:t>
            </a:r>
            <a:endParaRPr sz="6600" kern="0" dirty="0">
              <a:solidFill>
                <a:srgbClr val="964FC1"/>
              </a:solidFill>
              <a:latin typeface="Aharoni" panose="02010803020104030203" pitchFamily="2" charset="-79"/>
              <a:ea typeface="Aharoni"/>
              <a:cs typeface="Aharoni" panose="02010803020104030203" pitchFamily="2" charset="-79"/>
              <a:sym typeface="Aharoni"/>
            </a:endParaRPr>
          </a:p>
        </p:txBody>
      </p:sp>
      <p:pic>
        <p:nvPicPr>
          <p:cNvPr id="13" name="Google Shape;223;p18">
            <a:extLst>
              <a:ext uri="{FF2B5EF4-FFF2-40B4-BE49-F238E27FC236}">
                <a16:creationId xmlns:a16="http://schemas.microsoft.com/office/drawing/2014/main" id="{950F3CE6-D7ED-B3DC-8BF8-52FF848A0F67}"/>
              </a:ext>
            </a:extLst>
          </p:cNvPr>
          <p:cNvPicPr preferRelativeResize="0"/>
          <p:nvPr/>
        </p:nvPicPr>
        <p:blipFill rotWithShape="1">
          <a:blip r:embed="rId2">
            <a:alphaModFix/>
          </a:blip>
          <a:srcRect l="31557" t="13385" r="29981" b="-10684"/>
          <a:stretch/>
        </p:blipFill>
        <p:spPr>
          <a:xfrm>
            <a:off x="5488552" y="1281963"/>
            <a:ext cx="3859959" cy="7829048"/>
          </a:xfrm>
          <a:prstGeom prst="rect">
            <a:avLst/>
          </a:prstGeom>
          <a:noFill/>
          <a:ln>
            <a:noFill/>
          </a:ln>
        </p:spPr>
      </p:pic>
      <p:sp>
        <p:nvSpPr>
          <p:cNvPr id="14" name="Google Shape;224;p18">
            <a:extLst>
              <a:ext uri="{FF2B5EF4-FFF2-40B4-BE49-F238E27FC236}">
                <a16:creationId xmlns:a16="http://schemas.microsoft.com/office/drawing/2014/main" id="{AB67D8E5-D82F-ADD7-9DC9-FCF88D821A95}"/>
              </a:ext>
            </a:extLst>
          </p:cNvPr>
          <p:cNvSpPr txBox="1"/>
          <p:nvPr/>
        </p:nvSpPr>
        <p:spPr>
          <a:xfrm>
            <a:off x="284813" y="1506445"/>
            <a:ext cx="5486400" cy="1384995"/>
          </a:xfrm>
          <a:prstGeom prst="rect">
            <a:avLst/>
          </a:prstGeom>
          <a:noFill/>
          <a:ln>
            <a:noFill/>
          </a:ln>
        </p:spPr>
        <p:txBody>
          <a:bodyPr spcFirstLastPara="1" wrap="square" lIns="91425" tIns="45700" rIns="91425" bIns="45700" anchor="t" anchorCtr="0">
            <a:spAutoFit/>
          </a:bodyPr>
          <a:lstStyle/>
          <a:p>
            <a:pPr>
              <a:buClr>
                <a:srgbClr val="000000"/>
              </a:buClr>
              <a:buFont typeface="Arial"/>
              <a:buNone/>
            </a:pPr>
            <a:r>
              <a:rPr lang="en-US" sz="2800" b="1" kern="0" dirty="0">
                <a:solidFill>
                  <a:srgbClr val="3CC583"/>
                </a:solidFill>
                <a:latin typeface="Arial"/>
                <a:ea typeface="Arial"/>
                <a:cs typeface="Arial"/>
                <a:sym typeface="Arial"/>
              </a:rPr>
              <a:t>React</a:t>
            </a:r>
            <a:endParaRPr sz="1400" kern="0" dirty="0">
              <a:solidFill>
                <a:srgbClr val="000000"/>
              </a:solidFill>
              <a:latin typeface="Arial"/>
              <a:cs typeface="Arial"/>
              <a:sym typeface="Arial"/>
            </a:endParaRPr>
          </a:p>
          <a:p>
            <a:pPr>
              <a:buClr>
                <a:srgbClr val="000000"/>
              </a:buClr>
              <a:buFont typeface="Arial"/>
              <a:buNone/>
            </a:pPr>
            <a:r>
              <a:rPr lang="en-US" sz="2800" kern="0" dirty="0">
                <a:solidFill>
                  <a:srgbClr val="000000"/>
                </a:solidFill>
                <a:latin typeface="Arial"/>
                <a:ea typeface="Arial"/>
                <a:cs typeface="Arial"/>
                <a:sym typeface="Arial"/>
              </a:rPr>
              <a:t>For building user interface with reusable components.</a:t>
            </a:r>
            <a:endParaRPr sz="2800" kern="0" dirty="0">
              <a:solidFill>
                <a:srgbClr val="000000"/>
              </a:solidFill>
              <a:latin typeface="Arial"/>
              <a:ea typeface="Arial"/>
              <a:cs typeface="Arial"/>
              <a:sym typeface="Arial"/>
            </a:endParaRPr>
          </a:p>
        </p:txBody>
      </p:sp>
      <p:sp>
        <p:nvSpPr>
          <p:cNvPr id="15" name="Google Shape;225;p18">
            <a:extLst>
              <a:ext uri="{FF2B5EF4-FFF2-40B4-BE49-F238E27FC236}">
                <a16:creationId xmlns:a16="http://schemas.microsoft.com/office/drawing/2014/main" id="{2019C0A9-8781-38B1-3E92-2177DCED436E}"/>
              </a:ext>
            </a:extLst>
          </p:cNvPr>
          <p:cNvSpPr txBox="1"/>
          <p:nvPr/>
        </p:nvSpPr>
        <p:spPr>
          <a:xfrm>
            <a:off x="284813" y="3339171"/>
            <a:ext cx="5486400" cy="1384995"/>
          </a:xfrm>
          <a:prstGeom prst="rect">
            <a:avLst/>
          </a:prstGeom>
          <a:noFill/>
          <a:ln>
            <a:noFill/>
          </a:ln>
        </p:spPr>
        <p:txBody>
          <a:bodyPr spcFirstLastPara="1" wrap="square" lIns="91425" tIns="45700" rIns="91425" bIns="45700" anchor="t" anchorCtr="0">
            <a:spAutoFit/>
          </a:bodyPr>
          <a:lstStyle/>
          <a:p>
            <a:pPr>
              <a:buClr>
                <a:srgbClr val="000000"/>
              </a:buClr>
              <a:buFont typeface="Arial"/>
              <a:buNone/>
            </a:pPr>
            <a:r>
              <a:rPr lang="en-US" sz="2800" b="1" kern="0" dirty="0">
                <a:solidFill>
                  <a:srgbClr val="1EABDA"/>
                </a:solidFill>
                <a:latin typeface="Arial"/>
                <a:ea typeface="Arial"/>
                <a:cs typeface="Arial"/>
                <a:sym typeface="Arial"/>
              </a:rPr>
              <a:t>JavaScript</a:t>
            </a:r>
            <a:endParaRPr sz="1400" kern="0" dirty="0">
              <a:solidFill>
                <a:srgbClr val="000000"/>
              </a:solidFill>
              <a:latin typeface="Arial"/>
              <a:cs typeface="Arial"/>
              <a:sym typeface="Arial"/>
            </a:endParaRPr>
          </a:p>
          <a:p>
            <a:pPr>
              <a:buClr>
                <a:srgbClr val="000000"/>
              </a:buClr>
              <a:buFont typeface="Arial"/>
              <a:buNone/>
            </a:pPr>
            <a:r>
              <a:rPr lang="en-US" sz="2800" kern="0" dirty="0">
                <a:solidFill>
                  <a:srgbClr val="000000"/>
                </a:solidFill>
                <a:latin typeface="Arial"/>
                <a:ea typeface="Arial"/>
                <a:cs typeface="Arial"/>
                <a:sym typeface="Arial"/>
              </a:rPr>
              <a:t>Handles real-time data display and interaction logic.</a:t>
            </a:r>
            <a:endParaRPr sz="2800" kern="0" dirty="0">
              <a:solidFill>
                <a:srgbClr val="000000"/>
              </a:solidFill>
              <a:latin typeface="Arial"/>
              <a:ea typeface="Arial"/>
              <a:cs typeface="Arial"/>
              <a:sym typeface="Arial"/>
            </a:endParaRPr>
          </a:p>
        </p:txBody>
      </p:sp>
      <p:sp>
        <p:nvSpPr>
          <p:cNvPr id="16" name="Google Shape;226;p18">
            <a:extLst>
              <a:ext uri="{FF2B5EF4-FFF2-40B4-BE49-F238E27FC236}">
                <a16:creationId xmlns:a16="http://schemas.microsoft.com/office/drawing/2014/main" id="{7E99923D-605C-FC83-2A22-2105F94F15BA}"/>
              </a:ext>
            </a:extLst>
          </p:cNvPr>
          <p:cNvSpPr txBox="1"/>
          <p:nvPr/>
        </p:nvSpPr>
        <p:spPr>
          <a:xfrm>
            <a:off x="183519" y="5196487"/>
            <a:ext cx="5486400" cy="1384995"/>
          </a:xfrm>
          <a:prstGeom prst="rect">
            <a:avLst/>
          </a:prstGeom>
          <a:noFill/>
          <a:ln>
            <a:noFill/>
          </a:ln>
        </p:spPr>
        <p:txBody>
          <a:bodyPr spcFirstLastPara="1" wrap="square" lIns="91425" tIns="45700" rIns="91425" bIns="45700" anchor="t" anchorCtr="0">
            <a:spAutoFit/>
          </a:bodyPr>
          <a:lstStyle/>
          <a:p>
            <a:pPr>
              <a:buClr>
                <a:srgbClr val="000000"/>
              </a:buClr>
              <a:buFont typeface="Arial"/>
              <a:buNone/>
            </a:pPr>
            <a:r>
              <a:rPr lang="en-US" sz="2800" b="1" kern="0" dirty="0">
                <a:solidFill>
                  <a:srgbClr val="BA5DE5"/>
                </a:solidFill>
                <a:latin typeface="Arial"/>
                <a:ea typeface="Arial"/>
                <a:cs typeface="Arial"/>
                <a:sym typeface="Arial"/>
              </a:rPr>
              <a:t>Firebase</a:t>
            </a:r>
            <a:endParaRPr sz="1400" kern="0" dirty="0">
              <a:solidFill>
                <a:srgbClr val="000000"/>
              </a:solidFill>
              <a:latin typeface="Arial"/>
              <a:cs typeface="Arial"/>
              <a:sym typeface="Arial"/>
            </a:endParaRPr>
          </a:p>
          <a:p>
            <a:pPr>
              <a:buClr>
                <a:srgbClr val="000000"/>
              </a:buClr>
              <a:buFont typeface="Arial"/>
              <a:buNone/>
            </a:pPr>
            <a:r>
              <a:rPr lang="en-US" sz="2800" kern="0" dirty="0">
                <a:solidFill>
                  <a:srgbClr val="000000"/>
                </a:solidFill>
                <a:latin typeface="Arial"/>
                <a:ea typeface="Arial"/>
                <a:cs typeface="Arial"/>
                <a:sym typeface="Arial"/>
              </a:rPr>
              <a:t>Cloud database for data storage and synchronization.</a:t>
            </a:r>
            <a:endParaRPr sz="2800" kern="0" dirty="0">
              <a:solidFill>
                <a:srgbClr val="000000"/>
              </a:solidFill>
              <a:latin typeface="Arial"/>
              <a:ea typeface="Arial"/>
              <a:cs typeface="Arial"/>
              <a:sym typeface="Arial"/>
            </a:endParaRPr>
          </a:p>
        </p:txBody>
      </p:sp>
      <p:sp>
        <p:nvSpPr>
          <p:cNvPr id="17" name="Google Shape;227;p18">
            <a:extLst>
              <a:ext uri="{FF2B5EF4-FFF2-40B4-BE49-F238E27FC236}">
                <a16:creationId xmlns:a16="http://schemas.microsoft.com/office/drawing/2014/main" id="{8E9EF7A8-C732-D04E-2ACC-1874C94B7100}"/>
              </a:ext>
            </a:extLst>
          </p:cNvPr>
          <p:cNvSpPr txBox="1"/>
          <p:nvPr/>
        </p:nvSpPr>
        <p:spPr>
          <a:xfrm>
            <a:off x="9348511" y="1896476"/>
            <a:ext cx="5486400" cy="1384995"/>
          </a:xfrm>
          <a:prstGeom prst="rect">
            <a:avLst/>
          </a:prstGeom>
          <a:noFill/>
          <a:ln>
            <a:noFill/>
          </a:ln>
        </p:spPr>
        <p:txBody>
          <a:bodyPr spcFirstLastPara="1" wrap="square" lIns="91425" tIns="45700" rIns="91425" bIns="45700" anchor="t" anchorCtr="0">
            <a:spAutoFit/>
          </a:bodyPr>
          <a:lstStyle/>
          <a:p>
            <a:pPr>
              <a:buClr>
                <a:srgbClr val="000000"/>
              </a:buClr>
              <a:buFont typeface="Arial"/>
              <a:buNone/>
            </a:pPr>
            <a:r>
              <a:rPr lang="en-US" sz="2800" b="1" kern="0" dirty="0">
                <a:solidFill>
                  <a:srgbClr val="92BD39"/>
                </a:solidFill>
                <a:latin typeface="Arial"/>
                <a:ea typeface="Arial"/>
                <a:cs typeface="Arial"/>
                <a:sym typeface="Arial"/>
              </a:rPr>
              <a:t>Tailwind CSS</a:t>
            </a:r>
            <a:endParaRPr sz="1400" kern="0" dirty="0">
              <a:solidFill>
                <a:srgbClr val="000000"/>
              </a:solidFill>
              <a:latin typeface="Arial"/>
              <a:cs typeface="Arial"/>
              <a:sym typeface="Arial"/>
            </a:endParaRPr>
          </a:p>
          <a:p>
            <a:pPr>
              <a:buClr>
                <a:srgbClr val="000000"/>
              </a:buClr>
              <a:buFont typeface="Arial"/>
              <a:buNone/>
            </a:pPr>
            <a:r>
              <a:rPr lang="en-US" sz="2800" kern="0" dirty="0">
                <a:solidFill>
                  <a:srgbClr val="000000"/>
                </a:solidFill>
                <a:latin typeface="Arial"/>
                <a:ea typeface="Arial"/>
                <a:cs typeface="Arial"/>
                <a:sym typeface="Arial"/>
              </a:rPr>
              <a:t>Applied for styling the interface, ensuring a clean design.</a:t>
            </a:r>
            <a:endParaRPr sz="2800" kern="0" dirty="0">
              <a:solidFill>
                <a:srgbClr val="000000"/>
              </a:solidFill>
              <a:latin typeface="Arial"/>
              <a:ea typeface="Arial"/>
              <a:cs typeface="Arial"/>
              <a:sym typeface="Arial"/>
            </a:endParaRPr>
          </a:p>
        </p:txBody>
      </p:sp>
      <p:sp>
        <p:nvSpPr>
          <p:cNvPr id="18" name="Google Shape;228;p18">
            <a:extLst>
              <a:ext uri="{FF2B5EF4-FFF2-40B4-BE49-F238E27FC236}">
                <a16:creationId xmlns:a16="http://schemas.microsoft.com/office/drawing/2014/main" id="{3499AA85-BE05-BB13-6012-CD3E27F59494}"/>
              </a:ext>
            </a:extLst>
          </p:cNvPr>
          <p:cNvSpPr txBox="1"/>
          <p:nvPr/>
        </p:nvSpPr>
        <p:spPr>
          <a:xfrm>
            <a:off x="9650576" y="3683487"/>
            <a:ext cx="4247986" cy="1815841"/>
          </a:xfrm>
          <a:prstGeom prst="rect">
            <a:avLst/>
          </a:prstGeom>
          <a:noFill/>
          <a:ln>
            <a:noFill/>
          </a:ln>
        </p:spPr>
        <p:txBody>
          <a:bodyPr spcFirstLastPara="1" wrap="square" lIns="91425" tIns="45700" rIns="91425" bIns="45700" anchor="t" anchorCtr="0">
            <a:spAutoFit/>
          </a:bodyPr>
          <a:lstStyle/>
          <a:p>
            <a:pPr>
              <a:buClr>
                <a:srgbClr val="000000"/>
              </a:buClr>
              <a:buFont typeface="Arial"/>
              <a:buNone/>
            </a:pPr>
            <a:r>
              <a:rPr lang="en-US" sz="2800" b="1" kern="0" dirty="0">
                <a:solidFill>
                  <a:srgbClr val="7F64EA"/>
                </a:solidFill>
                <a:latin typeface="Arial"/>
                <a:ea typeface="Arial"/>
                <a:cs typeface="Arial"/>
                <a:sym typeface="Arial"/>
              </a:rPr>
              <a:t>Node.js</a:t>
            </a:r>
            <a:endParaRPr sz="1400" kern="0" dirty="0">
              <a:solidFill>
                <a:srgbClr val="000000"/>
              </a:solidFill>
              <a:latin typeface="Arial"/>
              <a:cs typeface="Arial"/>
              <a:sym typeface="Arial"/>
            </a:endParaRPr>
          </a:p>
          <a:p>
            <a:pPr>
              <a:buClr>
                <a:srgbClr val="000000"/>
              </a:buClr>
              <a:buFont typeface="Arial"/>
              <a:buNone/>
            </a:pPr>
            <a:r>
              <a:rPr lang="en-US" sz="2800" kern="0" dirty="0">
                <a:solidFill>
                  <a:srgbClr val="000000"/>
                </a:solidFill>
                <a:latin typeface="Arial"/>
                <a:ea typeface="Arial"/>
                <a:cs typeface="Arial"/>
                <a:sym typeface="Arial"/>
              </a:rPr>
              <a:t>Manages server-side operations and data processing.</a:t>
            </a:r>
            <a:endParaRPr sz="2800" kern="0" dirty="0">
              <a:solidFill>
                <a:srgbClr val="000000"/>
              </a:solidFill>
              <a:latin typeface="Arial"/>
              <a:ea typeface="Arial"/>
              <a:cs typeface="Arial"/>
              <a:sym typeface="Arial"/>
            </a:endParaRPr>
          </a:p>
        </p:txBody>
      </p:sp>
      <p:sp>
        <p:nvSpPr>
          <p:cNvPr id="19" name="Google Shape;229;p18">
            <a:extLst>
              <a:ext uri="{FF2B5EF4-FFF2-40B4-BE49-F238E27FC236}">
                <a16:creationId xmlns:a16="http://schemas.microsoft.com/office/drawing/2014/main" id="{CD159BF1-C3E2-45F9-2683-56C063C446A7}"/>
              </a:ext>
            </a:extLst>
          </p:cNvPr>
          <p:cNvSpPr txBox="1"/>
          <p:nvPr/>
        </p:nvSpPr>
        <p:spPr>
          <a:xfrm>
            <a:off x="9650576" y="5888984"/>
            <a:ext cx="4580057" cy="2246729"/>
          </a:xfrm>
          <a:prstGeom prst="rect">
            <a:avLst/>
          </a:prstGeom>
          <a:noFill/>
          <a:ln>
            <a:noFill/>
          </a:ln>
        </p:spPr>
        <p:txBody>
          <a:bodyPr spcFirstLastPara="1" wrap="square" lIns="91425" tIns="45700" rIns="91425" bIns="45700" anchor="t" anchorCtr="0">
            <a:spAutoFit/>
          </a:bodyPr>
          <a:lstStyle/>
          <a:p>
            <a:pPr>
              <a:buClr>
                <a:srgbClr val="000000"/>
              </a:buClr>
              <a:buFont typeface="Arial"/>
              <a:buNone/>
            </a:pPr>
            <a:r>
              <a:rPr lang="en-US" sz="2800" b="1" kern="0" dirty="0">
                <a:solidFill>
                  <a:srgbClr val="DE58A9"/>
                </a:solidFill>
                <a:latin typeface="Arial"/>
                <a:ea typeface="Arial"/>
                <a:cs typeface="Arial"/>
                <a:sym typeface="Arial"/>
              </a:rPr>
              <a:t>MQTT Protocol</a:t>
            </a:r>
            <a:endParaRPr sz="1400" kern="0" dirty="0">
              <a:solidFill>
                <a:srgbClr val="000000"/>
              </a:solidFill>
              <a:latin typeface="Arial"/>
              <a:cs typeface="Arial"/>
              <a:sym typeface="Arial"/>
            </a:endParaRPr>
          </a:p>
          <a:p>
            <a:pPr>
              <a:buClr>
                <a:srgbClr val="000000"/>
              </a:buClr>
              <a:buFont typeface="Arial"/>
              <a:buNone/>
            </a:pPr>
            <a:r>
              <a:rPr lang="en-US" sz="2800" kern="0" dirty="0">
                <a:solidFill>
                  <a:srgbClr val="000000"/>
                </a:solidFill>
                <a:latin typeface="Arial"/>
                <a:ea typeface="Arial"/>
                <a:cs typeface="Arial"/>
                <a:sym typeface="Arial"/>
              </a:rPr>
              <a:t>Enables real-time communication between sensors, devices, and system.</a:t>
            </a:r>
            <a:endParaRPr sz="2800" kern="0" dirty="0">
              <a:solidFill>
                <a:srgbClr val="000000"/>
              </a:solidFill>
              <a:latin typeface="Arial"/>
              <a:ea typeface="Arial"/>
              <a:cs typeface="Arial"/>
              <a:sym typeface="Arial"/>
            </a:endParaRPr>
          </a:p>
        </p:txBody>
      </p:sp>
      <p:sp>
        <p:nvSpPr>
          <p:cNvPr id="20" name="TextBox 19">
            <a:extLst>
              <a:ext uri="{FF2B5EF4-FFF2-40B4-BE49-F238E27FC236}">
                <a16:creationId xmlns:a16="http://schemas.microsoft.com/office/drawing/2014/main" id="{DD6AED26-B886-C688-67DC-7837D2667992}"/>
              </a:ext>
            </a:extLst>
          </p:cNvPr>
          <p:cNvSpPr txBox="1"/>
          <p:nvPr/>
        </p:nvSpPr>
        <p:spPr>
          <a:xfrm>
            <a:off x="3760931" y="290056"/>
            <a:ext cx="7315200" cy="736099"/>
          </a:xfrm>
          <a:prstGeom prst="rect">
            <a:avLst/>
          </a:prstGeom>
          <a:noFill/>
        </p:spPr>
        <p:txBody>
          <a:bodyPr wrap="square">
            <a:spAutoFit/>
          </a:bodyPr>
          <a:lstStyle/>
          <a:p>
            <a:pPr marL="0" indent="0" algn="ctr">
              <a:lnSpc>
                <a:spcPts val="5600"/>
              </a:lnSpc>
              <a:buNone/>
            </a:pPr>
            <a:r>
              <a:rPr lang="en-US" sz="4100" b="1" dirty="0">
                <a:solidFill>
                  <a:srgbClr val="7068F4"/>
                </a:solidFill>
                <a:latin typeface="Barlow Bold" pitchFamily="34" charset="0"/>
                <a:ea typeface="Barlow Bold" pitchFamily="34" charset="-122"/>
                <a:cs typeface="Barlow Bold" pitchFamily="34" charset="-120"/>
              </a:rPr>
              <a:t>Technological Review</a:t>
            </a:r>
          </a:p>
        </p:txBody>
      </p:sp>
      <p:pic>
        <p:nvPicPr>
          <p:cNvPr id="21" name="Picture 20">
            <a:extLst>
              <a:ext uri="{FF2B5EF4-FFF2-40B4-BE49-F238E27FC236}">
                <a16:creationId xmlns:a16="http://schemas.microsoft.com/office/drawing/2014/main" id="{E41A7009-E762-705C-45D9-0189FB405064}"/>
              </a:ext>
            </a:extLst>
          </p:cNvPr>
          <p:cNvPicPr>
            <a:picLocks noChangeAspect="1"/>
          </p:cNvPicPr>
          <p:nvPr/>
        </p:nvPicPr>
        <p:blipFill>
          <a:blip r:embed="rId3"/>
          <a:stretch>
            <a:fillRect/>
          </a:stretch>
        </p:blipFill>
        <p:spPr>
          <a:xfrm>
            <a:off x="13244938" y="14958"/>
            <a:ext cx="1357708" cy="926987"/>
          </a:xfrm>
          <a:prstGeom prst="rect">
            <a:avLst/>
          </a:prstGeom>
        </p:spPr>
      </p:pic>
    </p:spTree>
    <p:extLst>
      <p:ext uri="{BB962C8B-B14F-4D97-AF65-F5344CB8AC3E}">
        <p14:creationId xmlns:p14="http://schemas.microsoft.com/office/powerpoint/2010/main" val="69006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תמונה 4">
            <a:extLst>
              <a:ext uri="{FF2B5EF4-FFF2-40B4-BE49-F238E27FC236}">
                <a16:creationId xmlns:a16="http://schemas.microsoft.com/office/drawing/2014/main" id="{8BD7D54E-9680-635A-F982-6667E31797E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80331" y="867394"/>
            <a:ext cx="4269738" cy="6494812"/>
          </a:xfrm>
          <a:prstGeom prst="rect">
            <a:avLst/>
          </a:prstGeom>
          <a:noFill/>
          <a:ln>
            <a:noFill/>
          </a:ln>
        </p:spPr>
      </p:pic>
      <p:pic>
        <p:nvPicPr>
          <p:cNvPr id="5" name="תמונה 18">
            <a:extLst>
              <a:ext uri="{FF2B5EF4-FFF2-40B4-BE49-F238E27FC236}">
                <a16:creationId xmlns:a16="http://schemas.microsoft.com/office/drawing/2014/main" id="{553B6C67-DEF7-AACF-175A-0865CBA96F9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061702" y="1041603"/>
            <a:ext cx="4142491" cy="6466131"/>
          </a:xfrm>
          <a:prstGeom prst="rect">
            <a:avLst/>
          </a:prstGeom>
          <a:noFill/>
          <a:ln>
            <a:noFill/>
          </a:ln>
        </p:spPr>
      </p:pic>
      <p:pic>
        <p:nvPicPr>
          <p:cNvPr id="6" name="תמונה 3">
            <a:extLst>
              <a:ext uri="{FF2B5EF4-FFF2-40B4-BE49-F238E27FC236}">
                <a16:creationId xmlns:a16="http://schemas.microsoft.com/office/drawing/2014/main" id="{42BF403F-2D5D-E4D7-C197-12C403DEDE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8331" y="1041603"/>
            <a:ext cx="4236183" cy="6494811"/>
          </a:xfrm>
          <a:prstGeom prst="rect">
            <a:avLst/>
          </a:prstGeom>
          <a:noFill/>
          <a:ln>
            <a:noFill/>
          </a:ln>
        </p:spPr>
      </p:pic>
      <p:sp>
        <p:nvSpPr>
          <p:cNvPr id="7" name="TextBox 6">
            <a:extLst>
              <a:ext uri="{FF2B5EF4-FFF2-40B4-BE49-F238E27FC236}">
                <a16:creationId xmlns:a16="http://schemas.microsoft.com/office/drawing/2014/main" id="{2608092C-D6F9-319E-4160-028BDFC399D7}"/>
              </a:ext>
            </a:extLst>
          </p:cNvPr>
          <p:cNvSpPr txBox="1"/>
          <p:nvPr/>
        </p:nvSpPr>
        <p:spPr>
          <a:xfrm>
            <a:off x="3850593" y="147561"/>
            <a:ext cx="7315200" cy="736099"/>
          </a:xfrm>
          <a:prstGeom prst="rect">
            <a:avLst/>
          </a:prstGeom>
          <a:noFill/>
        </p:spPr>
        <p:txBody>
          <a:bodyPr wrap="square">
            <a:spAutoFit/>
          </a:bodyPr>
          <a:lstStyle/>
          <a:p>
            <a:pPr marL="0" indent="0" algn="ctr">
              <a:lnSpc>
                <a:spcPts val="5600"/>
              </a:lnSpc>
              <a:buNone/>
            </a:pPr>
            <a:r>
              <a:rPr lang="en-US" sz="4100" b="1" dirty="0">
                <a:solidFill>
                  <a:srgbClr val="7068F4"/>
                </a:solidFill>
                <a:latin typeface="Barlow Bold" pitchFamily="34" charset="0"/>
                <a:ea typeface="Barlow Bold" pitchFamily="34" charset="-122"/>
                <a:cs typeface="Barlow Bold" pitchFamily="34" charset="-120"/>
              </a:rPr>
              <a:t>Mobile interface</a:t>
            </a:r>
          </a:p>
        </p:txBody>
      </p:sp>
      <p:sp>
        <p:nvSpPr>
          <p:cNvPr id="8" name="Google Shape;222;p18">
            <a:extLst>
              <a:ext uri="{FF2B5EF4-FFF2-40B4-BE49-F238E27FC236}">
                <a16:creationId xmlns:a16="http://schemas.microsoft.com/office/drawing/2014/main" id="{7A63CA78-0641-3993-FEF8-33CCAC842065}"/>
              </a:ext>
            </a:extLst>
          </p:cNvPr>
          <p:cNvSpPr txBox="1"/>
          <p:nvPr/>
        </p:nvSpPr>
        <p:spPr>
          <a:xfrm>
            <a:off x="388986" y="-23745"/>
            <a:ext cx="1596326" cy="1107996"/>
          </a:xfrm>
          <a:prstGeom prst="rect">
            <a:avLst/>
          </a:prstGeom>
          <a:noFill/>
          <a:ln>
            <a:noFill/>
          </a:ln>
        </p:spPr>
        <p:txBody>
          <a:bodyPr spcFirstLastPara="1" wrap="square" lIns="91425" tIns="45700" rIns="91425" bIns="45700" anchor="t" anchorCtr="0">
            <a:spAutoFit/>
          </a:bodyPr>
          <a:lstStyle/>
          <a:p>
            <a:pPr>
              <a:buClr>
                <a:srgbClr val="000000"/>
              </a:buClr>
              <a:buFont typeface="Arial"/>
              <a:buNone/>
            </a:pPr>
            <a:r>
              <a:rPr lang="en-US" sz="6600" kern="0" dirty="0">
                <a:solidFill>
                  <a:srgbClr val="964FC1"/>
                </a:solidFill>
                <a:latin typeface="Aharoni" panose="02010803020104030203" pitchFamily="2" charset="-79"/>
                <a:ea typeface="Aharoni"/>
                <a:cs typeface="Aharoni" panose="02010803020104030203" pitchFamily="2" charset="-79"/>
                <a:sym typeface="Aharoni"/>
              </a:rPr>
              <a:t>10</a:t>
            </a:r>
            <a:endParaRPr sz="6600" kern="0" dirty="0">
              <a:solidFill>
                <a:srgbClr val="964FC1"/>
              </a:solidFill>
              <a:latin typeface="Aharoni" panose="02010803020104030203" pitchFamily="2" charset="-79"/>
              <a:ea typeface="Aharoni"/>
              <a:cs typeface="Aharoni" panose="02010803020104030203" pitchFamily="2" charset="-79"/>
              <a:sym typeface="Aharoni"/>
            </a:endParaRPr>
          </a:p>
        </p:txBody>
      </p:sp>
    </p:spTree>
    <p:extLst>
      <p:ext uri="{BB962C8B-B14F-4D97-AF65-F5344CB8AC3E}">
        <p14:creationId xmlns:p14="http://schemas.microsoft.com/office/powerpoint/2010/main" val="549941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222;p18">
            <a:extLst>
              <a:ext uri="{FF2B5EF4-FFF2-40B4-BE49-F238E27FC236}">
                <a16:creationId xmlns:a16="http://schemas.microsoft.com/office/drawing/2014/main" id="{3729173A-1D5B-5524-CE17-66E48F713ED6}"/>
              </a:ext>
            </a:extLst>
          </p:cNvPr>
          <p:cNvSpPr txBox="1"/>
          <p:nvPr/>
        </p:nvSpPr>
        <p:spPr>
          <a:xfrm>
            <a:off x="210155" y="157559"/>
            <a:ext cx="1596326" cy="1107996"/>
          </a:xfrm>
          <a:prstGeom prst="rect">
            <a:avLst/>
          </a:prstGeom>
          <a:noFill/>
          <a:ln>
            <a:noFill/>
          </a:ln>
        </p:spPr>
        <p:txBody>
          <a:bodyPr spcFirstLastPara="1" wrap="square" lIns="91425" tIns="45700" rIns="91425" bIns="45700" anchor="t" anchorCtr="0">
            <a:spAutoFit/>
          </a:bodyPr>
          <a:lstStyle/>
          <a:p>
            <a:pPr>
              <a:buClr>
                <a:srgbClr val="000000"/>
              </a:buClr>
              <a:buFont typeface="Arial"/>
              <a:buNone/>
            </a:pPr>
            <a:r>
              <a:rPr lang="en-US" sz="6600" kern="0" dirty="0">
                <a:solidFill>
                  <a:srgbClr val="964FC1"/>
                </a:solidFill>
                <a:latin typeface="Aharoni" panose="02010803020104030203" pitchFamily="2" charset="-79"/>
                <a:ea typeface="Aharoni"/>
                <a:cs typeface="Aharoni" panose="02010803020104030203" pitchFamily="2" charset="-79"/>
                <a:sym typeface="Aharoni"/>
              </a:rPr>
              <a:t>11</a:t>
            </a:r>
            <a:endParaRPr sz="6600" kern="0" dirty="0">
              <a:solidFill>
                <a:srgbClr val="964FC1"/>
              </a:solidFill>
              <a:latin typeface="Aharoni" panose="02010803020104030203" pitchFamily="2" charset="-79"/>
              <a:ea typeface="Aharoni"/>
              <a:cs typeface="Aharoni" panose="02010803020104030203" pitchFamily="2" charset="-79"/>
              <a:sym typeface="Aharoni"/>
            </a:endParaRPr>
          </a:p>
        </p:txBody>
      </p:sp>
      <p:pic>
        <p:nvPicPr>
          <p:cNvPr id="4" name="Picture 3">
            <a:extLst>
              <a:ext uri="{FF2B5EF4-FFF2-40B4-BE49-F238E27FC236}">
                <a16:creationId xmlns:a16="http://schemas.microsoft.com/office/drawing/2014/main" id="{C53FF576-F2E5-D643-B1C2-2AA8AC61B260}"/>
              </a:ext>
            </a:extLst>
          </p:cNvPr>
          <p:cNvPicPr>
            <a:picLocks noChangeAspect="1"/>
          </p:cNvPicPr>
          <p:nvPr/>
        </p:nvPicPr>
        <p:blipFill>
          <a:blip r:embed="rId3"/>
          <a:stretch>
            <a:fillRect/>
          </a:stretch>
        </p:blipFill>
        <p:spPr>
          <a:xfrm>
            <a:off x="413503" y="4809322"/>
            <a:ext cx="5692633" cy="3139712"/>
          </a:xfrm>
          <a:prstGeom prst="rect">
            <a:avLst/>
          </a:prstGeom>
        </p:spPr>
      </p:pic>
      <p:pic>
        <p:nvPicPr>
          <p:cNvPr id="6" name="Picture 5">
            <a:extLst>
              <a:ext uri="{FF2B5EF4-FFF2-40B4-BE49-F238E27FC236}">
                <a16:creationId xmlns:a16="http://schemas.microsoft.com/office/drawing/2014/main" id="{A2468522-847A-7657-E048-889B536A90DA}"/>
              </a:ext>
            </a:extLst>
          </p:cNvPr>
          <p:cNvPicPr>
            <a:picLocks noChangeAspect="1"/>
          </p:cNvPicPr>
          <p:nvPr/>
        </p:nvPicPr>
        <p:blipFill>
          <a:blip r:embed="rId4"/>
          <a:stretch>
            <a:fillRect/>
          </a:stretch>
        </p:blipFill>
        <p:spPr>
          <a:xfrm>
            <a:off x="11196923" y="1535318"/>
            <a:ext cx="3287559" cy="3337624"/>
          </a:xfrm>
          <a:prstGeom prst="rect">
            <a:avLst/>
          </a:prstGeom>
        </p:spPr>
      </p:pic>
      <p:pic>
        <p:nvPicPr>
          <p:cNvPr id="8" name="Picture 7">
            <a:extLst>
              <a:ext uri="{FF2B5EF4-FFF2-40B4-BE49-F238E27FC236}">
                <a16:creationId xmlns:a16="http://schemas.microsoft.com/office/drawing/2014/main" id="{E97DF2BB-3F6D-E269-5FC2-4E36E382CFBB}"/>
              </a:ext>
            </a:extLst>
          </p:cNvPr>
          <p:cNvPicPr>
            <a:picLocks noChangeAspect="1"/>
          </p:cNvPicPr>
          <p:nvPr/>
        </p:nvPicPr>
        <p:blipFill>
          <a:blip r:embed="rId5"/>
          <a:stretch>
            <a:fillRect/>
          </a:stretch>
        </p:blipFill>
        <p:spPr>
          <a:xfrm>
            <a:off x="7723768" y="5089888"/>
            <a:ext cx="2486483" cy="3139712"/>
          </a:xfrm>
          <a:prstGeom prst="rect">
            <a:avLst/>
          </a:prstGeom>
        </p:spPr>
      </p:pic>
      <p:pic>
        <p:nvPicPr>
          <p:cNvPr id="10" name="Picture 9">
            <a:extLst>
              <a:ext uri="{FF2B5EF4-FFF2-40B4-BE49-F238E27FC236}">
                <a16:creationId xmlns:a16="http://schemas.microsoft.com/office/drawing/2014/main" id="{A240560F-4738-F816-9AD8-EBC822BF5BBC}"/>
              </a:ext>
            </a:extLst>
          </p:cNvPr>
          <p:cNvPicPr>
            <a:picLocks noChangeAspect="1"/>
          </p:cNvPicPr>
          <p:nvPr/>
        </p:nvPicPr>
        <p:blipFill>
          <a:blip r:embed="rId6"/>
          <a:stretch>
            <a:fillRect/>
          </a:stretch>
        </p:blipFill>
        <p:spPr>
          <a:xfrm>
            <a:off x="1818668" y="1107996"/>
            <a:ext cx="2118544" cy="3139712"/>
          </a:xfrm>
          <a:prstGeom prst="rect">
            <a:avLst/>
          </a:prstGeom>
        </p:spPr>
      </p:pic>
      <p:pic>
        <p:nvPicPr>
          <p:cNvPr id="11" name="Online Media 10" title="מחלק תרופות אוטומטי">
            <a:hlinkClick r:id="" action="ppaction://media"/>
            <a:extLst>
              <a:ext uri="{FF2B5EF4-FFF2-40B4-BE49-F238E27FC236}">
                <a16:creationId xmlns:a16="http://schemas.microsoft.com/office/drawing/2014/main" id="{8270B877-AAAC-E8AA-F136-76EDEFC29640}"/>
              </a:ext>
            </a:extLst>
          </p:cNvPr>
          <p:cNvPicPr>
            <a:picLocks noRot="1" noChangeAspect="1"/>
          </p:cNvPicPr>
          <p:nvPr>
            <a:videoFile r:link="rId1"/>
          </p:nvPr>
        </p:nvPicPr>
        <p:blipFill>
          <a:blip r:embed="rId7"/>
          <a:stretch>
            <a:fillRect/>
          </a:stretch>
        </p:blipFill>
        <p:spPr>
          <a:xfrm>
            <a:off x="3961586" y="644095"/>
            <a:ext cx="7235338" cy="4493113"/>
          </a:xfrm>
          <a:prstGeom prst="rect">
            <a:avLst/>
          </a:prstGeom>
        </p:spPr>
      </p:pic>
      <p:sp>
        <p:nvSpPr>
          <p:cNvPr id="12" name="TextBox 11">
            <a:extLst>
              <a:ext uri="{FF2B5EF4-FFF2-40B4-BE49-F238E27FC236}">
                <a16:creationId xmlns:a16="http://schemas.microsoft.com/office/drawing/2014/main" id="{BA8F1E32-3B68-9943-94AD-B75C523C7206}"/>
              </a:ext>
            </a:extLst>
          </p:cNvPr>
          <p:cNvSpPr txBox="1"/>
          <p:nvPr/>
        </p:nvSpPr>
        <p:spPr>
          <a:xfrm>
            <a:off x="145918" y="1736802"/>
            <a:ext cx="1596326" cy="523220"/>
          </a:xfrm>
          <a:prstGeom prst="rect">
            <a:avLst/>
          </a:prstGeom>
          <a:noFill/>
        </p:spPr>
        <p:txBody>
          <a:bodyPr wrap="square" rtlCol="0">
            <a:spAutoFit/>
          </a:bodyPr>
          <a:lstStyle/>
          <a:p>
            <a:r>
              <a:rPr lang="en-US" sz="2800" b="1" dirty="0"/>
              <a:t>From this </a:t>
            </a:r>
          </a:p>
        </p:txBody>
      </p:sp>
      <p:cxnSp>
        <p:nvCxnSpPr>
          <p:cNvPr id="14" name="Connector: Curved 13">
            <a:extLst>
              <a:ext uri="{FF2B5EF4-FFF2-40B4-BE49-F238E27FC236}">
                <a16:creationId xmlns:a16="http://schemas.microsoft.com/office/drawing/2014/main" id="{A4014504-14C2-55DB-5556-8DE2A4D1BC4D}"/>
              </a:ext>
            </a:extLst>
          </p:cNvPr>
          <p:cNvCxnSpPr/>
          <p:nvPr/>
        </p:nvCxnSpPr>
        <p:spPr>
          <a:xfrm>
            <a:off x="659757" y="2395959"/>
            <a:ext cx="914400" cy="441528"/>
          </a:xfrm>
          <a:prstGeom prst="curvedConnector3">
            <a:avLst/>
          </a:prstGeom>
          <a:ln w="762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DE0DE41E-0212-6583-734F-6F03E26080C4}"/>
              </a:ext>
            </a:extLst>
          </p:cNvPr>
          <p:cNvCxnSpPr>
            <a:cxnSpLocks/>
          </p:cNvCxnSpPr>
          <p:nvPr/>
        </p:nvCxnSpPr>
        <p:spPr>
          <a:xfrm rot="5400000">
            <a:off x="1108405" y="4239100"/>
            <a:ext cx="925975" cy="341708"/>
          </a:xfrm>
          <a:prstGeom prst="curvedConnector3">
            <a:avLst>
              <a:gd name="adj1" fmla="val -1250"/>
            </a:avLst>
          </a:prstGeom>
          <a:ln w="76200">
            <a:solidFill>
              <a:srgbClr val="964FC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2E542CB1-6B5A-911A-4B59-2B769801F470}"/>
              </a:ext>
            </a:extLst>
          </p:cNvPr>
          <p:cNvCxnSpPr>
            <a:cxnSpLocks/>
          </p:cNvCxnSpPr>
          <p:nvPr/>
        </p:nvCxnSpPr>
        <p:spPr>
          <a:xfrm flipV="1">
            <a:off x="5845214" y="6061932"/>
            <a:ext cx="1597311" cy="255584"/>
          </a:xfrm>
          <a:prstGeom prst="curvedConnector3">
            <a:avLst>
              <a:gd name="adj1" fmla="val 50000"/>
            </a:avLst>
          </a:prstGeom>
          <a:ln w="76200">
            <a:solidFill>
              <a:srgbClr val="964FC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33695011-B236-0739-F60C-EB04E0C0CB32}"/>
              </a:ext>
            </a:extLst>
          </p:cNvPr>
          <p:cNvCxnSpPr>
            <a:cxnSpLocks/>
          </p:cNvCxnSpPr>
          <p:nvPr/>
        </p:nvCxnSpPr>
        <p:spPr>
          <a:xfrm flipV="1">
            <a:off x="10491495" y="5474825"/>
            <a:ext cx="2402702" cy="1377055"/>
          </a:xfrm>
          <a:prstGeom prst="curvedConnector3">
            <a:avLst>
              <a:gd name="adj1" fmla="val 98655"/>
            </a:avLst>
          </a:prstGeom>
          <a:ln w="76200">
            <a:solidFill>
              <a:srgbClr val="964FC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D0EFA224-9895-EFC4-FCD7-C273277583A2}"/>
              </a:ext>
            </a:extLst>
          </p:cNvPr>
          <p:cNvCxnSpPr>
            <a:cxnSpLocks/>
          </p:cNvCxnSpPr>
          <p:nvPr/>
        </p:nvCxnSpPr>
        <p:spPr>
          <a:xfrm rot="10800000">
            <a:off x="11196924" y="933436"/>
            <a:ext cx="1698843" cy="672459"/>
          </a:xfrm>
          <a:prstGeom prst="curvedConnector3">
            <a:avLst>
              <a:gd name="adj1" fmla="val 22747"/>
            </a:avLst>
          </a:prstGeom>
          <a:ln w="76200">
            <a:solidFill>
              <a:srgbClr val="964FC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DCC924B-56EB-79AC-FA96-AFF3C04F5626}"/>
              </a:ext>
            </a:extLst>
          </p:cNvPr>
          <p:cNvSpPr txBox="1"/>
          <p:nvPr/>
        </p:nvSpPr>
        <p:spPr>
          <a:xfrm>
            <a:off x="4066168" y="-28504"/>
            <a:ext cx="7315200" cy="736099"/>
          </a:xfrm>
          <a:prstGeom prst="rect">
            <a:avLst/>
          </a:prstGeom>
          <a:noFill/>
        </p:spPr>
        <p:txBody>
          <a:bodyPr wrap="square">
            <a:spAutoFit/>
          </a:bodyPr>
          <a:lstStyle/>
          <a:p>
            <a:pPr marL="0" indent="0" algn="ctr">
              <a:lnSpc>
                <a:spcPts val="5600"/>
              </a:lnSpc>
              <a:buNone/>
            </a:pPr>
            <a:r>
              <a:rPr lang="en-US" sz="4100" b="1" dirty="0">
                <a:solidFill>
                  <a:srgbClr val="7068F4"/>
                </a:solidFill>
                <a:latin typeface="Barlow Bold" pitchFamily="34" charset="0"/>
                <a:ea typeface="Barlow Bold" pitchFamily="34" charset="-122"/>
                <a:cs typeface="Barlow Bold" pitchFamily="34" charset="-120"/>
              </a:rPr>
              <a:t>Mechanical Engineering </a:t>
            </a:r>
          </a:p>
        </p:txBody>
      </p:sp>
      <p:sp>
        <p:nvSpPr>
          <p:cNvPr id="30" name="TextBox 29">
            <a:extLst>
              <a:ext uri="{FF2B5EF4-FFF2-40B4-BE49-F238E27FC236}">
                <a16:creationId xmlns:a16="http://schemas.microsoft.com/office/drawing/2014/main" id="{34DD7149-2A1F-5100-B657-C9DBBB55E039}"/>
              </a:ext>
            </a:extLst>
          </p:cNvPr>
          <p:cNvSpPr txBox="1"/>
          <p:nvPr/>
        </p:nvSpPr>
        <p:spPr>
          <a:xfrm>
            <a:off x="10642813" y="7116807"/>
            <a:ext cx="3096336" cy="461665"/>
          </a:xfrm>
          <a:prstGeom prst="rect">
            <a:avLst/>
          </a:prstGeom>
          <a:noFill/>
        </p:spPr>
        <p:txBody>
          <a:bodyPr wrap="square" rtlCol="0">
            <a:spAutoFit/>
          </a:bodyPr>
          <a:lstStyle/>
          <a:p>
            <a:r>
              <a:rPr lang="en-US" sz="2400" b="1" dirty="0"/>
              <a:t>PillMate – Smart Box </a:t>
            </a:r>
            <a:endParaRPr lang="en-US" sz="2000" b="1" dirty="0"/>
          </a:p>
        </p:txBody>
      </p:sp>
      <p:sp>
        <p:nvSpPr>
          <p:cNvPr id="31" name="TextBox 30">
            <a:extLst>
              <a:ext uri="{FF2B5EF4-FFF2-40B4-BE49-F238E27FC236}">
                <a16:creationId xmlns:a16="http://schemas.microsoft.com/office/drawing/2014/main" id="{B01D27FA-3FC5-787C-EF9D-9219FEFFD50E}"/>
              </a:ext>
            </a:extLst>
          </p:cNvPr>
          <p:cNvSpPr txBox="1"/>
          <p:nvPr/>
        </p:nvSpPr>
        <p:spPr>
          <a:xfrm>
            <a:off x="1516740" y="3239466"/>
            <a:ext cx="1403532" cy="400110"/>
          </a:xfrm>
          <a:prstGeom prst="rect">
            <a:avLst/>
          </a:prstGeom>
          <a:noFill/>
        </p:spPr>
        <p:txBody>
          <a:bodyPr wrap="square" rtlCol="0">
            <a:spAutoFit/>
          </a:bodyPr>
          <a:lstStyle/>
          <a:p>
            <a:r>
              <a:rPr lang="en-US" sz="2000" b="1" dirty="0"/>
              <a:t>Sketches</a:t>
            </a:r>
            <a:endParaRPr lang="en-US" b="1" dirty="0"/>
          </a:p>
        </p:txBody>
      </p:sp>
      <p:sp>
        <p:nvSpPr>
          <p:cNvPr id="32" name="TextBox 31">
            <a:extLst>
              <a:ext uri="{FF2B5EF4-FFF2-40B4-BE49-F238E27FC236}">
                <a16:creationId xmlns:a16="http://schemas.microsoft.com/office/drawing/2014/main" id="{37215DE1-CB6F-A5F1-D002-6EBE1BED21FA}"/>
              </a:ext>
            </a:extLst>
          </p:cNvPr>
          <p:cNvSpPr txBox="1"/>
          <p:nvPr/>
        </p:nvSpPr>
        <p:spPr>
          <a:xfrm>
            <a:off x="2558054" y="5470158"/>
            <a:ext cx="1403532" cy="707886"/>
          </a:xfrm>
          <a:prstGeom prst="rect">
            <a:avLst/>
          </a:prstGeom>
          <a:noFill/>
        </p:spPr>
        <p:txBody>
          <a:bodyPr wrap="square" rtlCol="0">
            <a:spAutoFit/>
          </a:bodyPr>
          <a:lstStyle/>
          <a:p>
            <a:r>
              <a:rPr lang="en-US" sz="2000" b="1" dirty="0"/>
              <a:t>On-Shape</a:t>
            </a:r>
          </a:p>
          <a:p>
            <a:pPr algn="ctr"/>
            <a:r>
              <a:rPr lang="en-US" sz="2000" b="1" dirty="0"/>
              <a:t>Module </a:t>
            </a:r>
            <a:endParaRPr lang="en-US" b="1" dirty="0"/>
          </a:p>
        </p:txBody>
      </p:sp>
      <p:pic>
        <p:nvPicPr>
          <p:cNvPr id="33" name="Picture 32">
            <a:extLst>
              <a:ext uri="{FF2B5EF4-FFF2-40B4-BE49-F238E27FC236}">
                <a16:creationId xmlns:a16="http://schemas.microsoft.com/office/drawing/2014/main" id="{3F122651-BA23-3586-11AE-C2167E665FD4}"/>
              </a:ext>
            </a:extLst>
          </p:cNvPr>
          <p:cNvPicPr>
            <a:picLocks noChangeAspect="1"/>
          </p:cNvPicPr>
          <p:nvPr/>
        </p:nvPicPr>
        <p:blipFill>
          <a:blip r:embed="rId8"/>
          <a:stretch>
            <a:fillRect/>
          </a:stretch>
        </p:blipFill>
        <p:spPr>
          <a:xfrm>
            <a:off x="13244938" y="14958"/>
            <a:ext cx="1357708" cy="926987"/>
          </a:xfrm>
          <a:prstGeom prst="rect">
            <a:avLst/>
          </a:prstGeom>
        </p:spPr>
      </p:pic>
    </p:spTree>
    <p:extLst>
      <p:ext uri="{BB962C8B-B14F-4D97-AF65-F5344CB8AC3E}">
        <p14:creationId xmlns:p14="http://schemas.microsoft.com/office/powerpoint/2010/main" val="12902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Google Shape;222;p18">
            <a:extLst>
              <a:ext uri="{FF2B5EF4-FFF2-40B4-BE49-F238E27FC236}">
                <a16:creationId xmlns:a16="http://schemas.microsoft.com/office/drawing/2014/main" id="{3729173A-1D5B-5524-CE17-66E48F713ED6}"/>
              </a:ext>
            </a:extLst>
          </p:cNvPr>
          <p:cNvSpPr txBox="1"/>
          <p:nvPr/>
        </p:nvSpPr>
        <p:spPr>
          <a:xfrm>
            <a:off x="210155" y="157559"/>
            <a:ext cx="1596326" cy="1107996"/>
          </a:xfrm>
          <a:prstGeom prst="rect">
            <a:avLst/>
          </a:prstGeom>
          <a:noFill/>
          <a:ln>
            <a:noFill/>
          </a:ln>
        </p:spPr>
        <p:txBody>
          <a:bodyPr spcFirstLastPara="1" wrap="square" lIns="91425" tIns="45700" rIns="91425" bIns="45700" anchor="t" anchorCtr="0">
            <a:spAutoFit/>
          </a:bodyPr>
          <a:lstStyle/>
          <a:p>
            <a:pPr>
              <a:buClr>
                <a:srgbClr val="000000"/>
              </a:buClr>
              <a:buFont typeface="Arial"/>
              <a:buNone/>
            </a:pPr>
            <a:r>
              <a:rPr lang="he-IL" sz="6600" kern="0" dirty="0">
                <a:solidFill>
                  <a:srgbClr val="964FC1"/>
                </a:solidFill>
                <a:ea typeface="Aharoni"/>
                <a:cs typeface="Aharoni"/>
                <a:sym typeface="Aharoni"/>
              </a:rPr>
              <a:t>12</a:t>
            </a:r>
            <a:endParaRPr sz="6600" kern="0" dirty="0">
              <a:solidFill>
                <a:srgbClr val="964FC1"/>
              </a:solidFill>
              <a:ea typeface="Aharoni"/>
              <a:cs typeface="Aharoni"/>
              <a:sym typeface="Aharoni"/>
            </a:endParaRPr>
          </a:p>
        </p:txBody>
      </p:sp>
      <p:sp>
        <p:nvSpPr>
          <p:cNvPr id="29" name="TextBox 28">
            <a:extLst>
              <a:ext uri="{FF2B5EF4-FFF2-40B4-BE49-F238E27FC236}">
                <a16:creationId xmlns:a16="http://schemas.microsoft.com/office/drawing/2014/main" id="{6DCC924B-56EB-79AC-FA96-AFF3C04F5626}"/>
              </a:ext>
            </a:extLst>
          </p:cNvPr>
          <p:cNvSpPr txBox="1"/>
          <p:nvPr/>
        </p:nvSpPr>
        <p:spPr>
          <a:xfrm>
            <a:off x="3578326" y="460756"/>
            <a:ext cx="7315200" cy="736099"/>
          </a:xfrm>
          <a:prstGeom prst="rect">
            <a:avLst/>
          </a:prstGeom>
          <a:noFill/>
        </p:spPr>
        <p:txBody>
          <a:bodyPr wrap="square">
            <a:spAutoFit/>
          </a:bodyPr>
          <a:lstStyle/>
          <a:p>
            <a:pPr marL="0" indent="0" algn="ctr">
              <a:lnSpc>
                <a:spcPts val="5600"/>
              </a:lnSpc>
              <a:buNone/>
            </a:pPr>
            <a:r>
              <a:rPr lang="en-US" sz="4100" b="1" dirty="0">
                <a:solidFill>
                  <a:srgbClr val="7068F4"/>
                </a:solidFill>
                <a:latin typeface="Barlow Bold" pitchFamily="34" charset="0"/>
                <a:ea typeface="Barlow Bold" pitchFamily="34" charset="-122"/>
                <a:cs typeface="Barlow Bold" pitchFamily="34" charset="-120"/>
              </a:rPr>
              <a:t>Mechanical Engineering </a:t>
            </a:r>
          </a:p>
        </p:txBody>
      </p:sp>
      <p:pic>
        <p:nvPicPr>
          <p:cNvPr id="33" name="Picture 32">
            <a:extLst>
              <a:ext uri="{FF2B5EF4-FFF2-40B4-BE49-F238E27FC236}">
                <a16:creationId xmlns:a16="http://schemas.microsoft.com/office/drawing/2014/main" id="{3F122651-BA23-3586-11AE-C2167E665FD4}"/>
              </a:ext>
            </a:extLst>
          </p:cNvPr>
          <p:cNvPicPr>
            <a:picLocks noChangeAspect="1"/>
          </p:cNvPicPr>
          <p:nvPr/>
        </p:nvPicPr>
        <p:blipFill>
          <a:blip r:embed="rId2"/>
          <a:stretch>
            <a:fillRect/>
          </a:stretch>
        </p:blipFill>
        <p:spPr>
          <a:xfrm>
            <a:off x="13244938" y="14958"/>
            <a:ext cx="1357708" cy="926987"/>
          </a:xfrm>
          <a:prstGeom prst="rect">
            <a:avLst/>
          </a:prstGeom>
        </p:spPr>
      </p:pic>
      <p:pic>
        <p:nvPicPr>
          <p:cNvPr id="4" name="image21.png">
            <a:extLst>
              <a:ext uri="{FF2B5EF4-FFF2-40B4-BE49-F238E27FC236}">
                <a16:creationId xmlns:a16="http://schemas.microsoft.com/office/drawing/2014/main" id="{002ECF1A-B611-776C-8F7A-B5959E3AA25F}"/>
              </a:ext>
            </a:extLst>
          </p:cNvPr>
          <p:cNvPicPr/>
          <p:nvPr/>
        </p:nvPicPr>
        <p:blipFill>
          <a:blip r:embed="rId3"/>
          <a:srcRect/>
          <a:stretch>
            <a:fillRect/>
          </a:stretch>
        </p:blipFill>
        <p:spPr>
          <a:xfrm>
            <a:off x="417125" y="5873293"/>
            <a:ext cx="2186305" cy="1786283"/>
          </a:xfrm>
          <a:prstGeom prst="rect">
            <a:avLst/>
          </a:prstGeom>
          <a:ln/>
        </p:spPr>
      </p:pic>
      <p:pic>
        <p:nvPicPr>
          <p:cNvPr id="5" name="Picture 4">
            <a:extLst>
              <a:ext uri="{FF2B5EF4-FFF2-40B4-BE49-F238E27FC236}">
                <a16:creationId xmlns:a16="http://schemas.microsoft.com/office/drawing/2014/main" id="{82DCC5A8-3214-CC7F-73A9-1B4785BF37C7}"/>
              </a:ext>
            </a:extLst>
          </p:cNvPr>
          <p:cNvPicPr>
            <a:picLocks noChangeAspect="1"/>
          </p:cNvPicPr>
          <p:nvPr/>
        </p:nvPicPr>
        <p:blipFill>
          <a:blip r:embed="rId4"/>
          <a:stretch>
            <a:fillRect/>
          </a:stretch>
        </p:blipFill>
        <p:spPr>
          <a:xfrm>
            <a:off x="3833392" y="5690891"/>
            <a:ext cx="2622795" cy="2054756"/>
          </a:xfrm>
          <a:prstGeom prst="rect">
            <a:avLst/>
          </a:prstGeom>
        </p:spPr>
      </p:pic>
      <p:pic>
        <p:nvPicPr>
          <p:cNvPr id="6" name="image7.png">
            <a:extLst>
              <a:ext uri="{FF2B5EF4-FFF2-40B4-BE49-F238E27FC236}">
                <a16:creationId xmlns:a16="http://schemas.microsoft.com/office/drawing/2014/main" id="{7BAEC826-4735-0B9B-72B6-D300D249EC8A}"/>
              </a:ext>
            </a:extLst>
          </p:cNvPr>
          <p:cNvPicPr/>
          <p:nvPr/>
        </p:nvPicPr>
        <p:blipFill>
          <a:blip r:embed="rId5"/>
          <a:srcRect/>
          <a:stretch>
            <a:fillRect/>
          </a:stretch>
        </p:blipFill>
        <p:spPr>
          <a:xfrm>
            <a:off x="7675653" y="5690891"/>
            <a:ext cx="2764736" cy="2076396"/>
          </a:xfrm>
          <a:prstGeom prst="rect">
            <a:avLst/>
          </a:prstGeom>
          <a:ln/>
        </p:spPr>
      </p:pic>
      <p:pic>
        <p:nvPicPr>
          <p:cNvPr id="7" name="image18.png">
            <a:extLst>
              <a:ext uri="{FF2B5EF4-FFF2-40B4-BE49-F238E27FC236}">
                <a16:creationId xmlns:a16="http://schemas.microsoft.com/office/drawing/2014/main" id="{4D419C02-5D71-F3A9-5F0A-FF22E8E18D7D}"/>
              </a:ext>
            </a:extLst>
          </p:cNvPr>
          <p:cNvPicPr/>
          <p:nvPr/>
        </p:nvPicPr>
        <p:blipFill>
          <a:blip r:embed="rId6"/>
          <a:srcRect/>
          <a:stretch>
            <a:fillRect/>
          </a:stretch>
        </p:blipFill>
        <p:spPr>
          <a:xfrm>
            <a:off x="11274560" y="5690891"/>
            <a:ext cx="2475342" cy="1891533"/>
          </a:xfrm>
          <a:prstGeom prst="rect">
            <a:avLst/>
          </a:prstGeom>
          <a:ln/>
        </p:spPr>
      </p:pic>
      <p:graphicFrame>
        <p:nvGraphicFramePr>
          <p:cNvPr id="8" name="Table 7">
            <a:extLst>
              <a:ext uri="{FF2B5EF4-FFF2-40B4-BE49-F238E27FC236}">
                <a16:creationId xmlns:a16="http://schemas.microsoft.com/office/drawing/2014/main" id="{4D89D11C-DF26-538B-A243-C9E8581DA0AE}"/>
              </a:ext>
            </a:extLst>
          </p:cNvPr>
          <p:cNvGraphicFramePr>
            <a:graphicFrameLocks noGrp="1"/>
          </p:cNvGraphicFramePr>
          <p:nvPr>
            <p:extLst>
              <p:ext uri="{D42A27DB-BD31-4B8C-83A1-F6EECF244321}">
                <p14:modId xmlns:p14="http://schemas.microsoft.com/office/powerpoint/2010/main" val="1888954521"/>
              </p:ext>
            </p:extLst>
          </p:nvPr>
        </p:nvGraphicFramePr>
        <p:xfrm>
          <a:off x="927201" y="1864254"/>
          <a:ext cx="12617450" cy="3108960"/>
        </p:xfrm>
        <a:graphic>
          <a:graphicData uri="http://schemas.openxmlformats.org/drawingml/2006/table">
            <a:tbl>
              <a:tblPr/>
              <a:tblGrid>
                <a:gridCol w="4325023">
                  <a:extLst>
                    <a:ext uri="{9D8B030D-6E8A-4147-A177-3AD203B41FA5}">
                      <a16:colId xmlns:a16="http://schemas.microsoft.com/office/drawing/2014/main" val="3076791434"/>
                    </a:ext>
                  </a:extLst>
                </a:gridCol>
                <a:gridCol w="8292427">
                  <a:extLst>
                    <a:ext uri="{9D8B030D-6E8A-4147-A177-3AD203B41FA5}">
                      <a16:colId xmlns:a16="http://schemas.microsoft.com/office/drawing/2014/main" val="2894206071"/>
                    </a:ext>
                  </a:extLst>
                </a:gridCol>
              </a:tblGrid>
              <a:tr h="0">
                <a:tc>
                  <a:txBody>
                    <a:bodyPr/>
                    <a:lstStyle/>
                    <a:p>
                      <a:r>
                        <a:rPr lang="en-US" sz="2800" b="1"/>
                        <a:t>Number</a:t>
                      </a:r>
                      <a:endParaRPr lang="en-US" sz="2800"/>
                    </a:p>
                  </a:txBody>
                  <a:tcPr anchor="ctr">
                    <a:lnL>
                      <a:noFill/>
                    </a:lnL>
                    <a:lnR>
                      <a:noFill/>
                    </a:lnR>
                    <a:lnT>
                      <a:noFill/>
                    </a:lnT>
                    <a:lnB>
                      <a:noFill/>
                    </a:lnB>
                    <a:noFill/>
                  </a:tcPr>
                </a:tc>
                <a:tc>
                  <a:txBody>
                    <a:bodyPr/>
                    <a:lstStyle/>
                    <a:p>
                      <a:r>
                        <a:rPr lang="en-US" sz="2800" b="1"/>
                        <a:t>Type of Hardware</a:t>
                      </a:r>
                      <a:endParaRPr lang="en-US" sz="2800"/>
                    </a:p>
                  </a:txBody>
                  <a:tcPr anchor="ctr">
                    <a:lnL>
                      <a:noFill/>
                    </a:lnL>
                    <a:lnR>
                      <a:noFill/>
                    </a:lnR>
                    <a:lnT>
                      <a:noFill/>
                    </a:lnT>
                    <a:lnB>
                      <a:noFill/>
                    </a:lnB>
                    <a:noFill/>
                  </a:tcPr>
                </a:tc>
                <a:extLst>
                  <a:ext uri="{0D108BD9-81ED-4DB2-BD59-A6C34878D82A}">
                    <a16:rowId xmlns:a16="http://schemas.microsoft.com/office/drawing/2014/main" val="499914425"/>
                  </a:ext>
                </a:extLst>
              </a:tr>
              <a:tr h="0">
                <a:tc>
                  <a:txBody>
                    <a:bodyPr/>
                    <a:lstStyle/>
                    <a:p>
                      <a:r>
                        <a:rPr lang="en-US" sz="2800"/>
                        <a:t>1</a:t>
                      </a:r>
                    </a:p>
                  </a:txBody>
                  <a:tcPr anchor="ctr">
                    <a:lnL>
                      <a:noFill/>
                    </a:lnL>
                    <a:lnR>
                      <a:noFill/>
                    </a:lnR>
                    <a:lnT>
                      <a:noFill/>
                    </a:lnT>
                    <a:lnB>
                      <a:noFill/>
                    </a:lnB>
                    <a:noFill/>
                  </a:tcPr>
                </a:tc>
                <a:tc>
                  <a:txBody>
                    <a:bodyPr/>
                    <a:lstStyle/>
                    <a:p>
                      <a:r>
                        <a:rPr lang="en-US" sz="2800"/>
                        <a:t>CORE2 controller</a:t>
                      </a:r>
                      <a:endParaRPr lang="en-US" sz="2800" dirty="0"/>
                    </a:p>
                  </a:txBody>
                  <a:tcPr anchor="ctr">
                    <a:lnL>
                      <a:noFill/>
                    </a:lnL>
                    <a:lnR>
                      <a:noFill/>
                    </a:lnR>
                    <a:lnT>
                      <a:noFill/>
                    </a:lnT>
                    <a:lnB>
                      <a:noFill/>
                    </a:lnB>
                    <a:noFill/>
                  </a:tcPr>
                </a:tc>
                <a:extLst>
                  <a:ext uri="{0D108BD9-81ED-4DB2-BD59-A6C34878D82A}">
                    <a16:rowId xmlns:a16="http://schemas.microsoft.com/office/drawing/2014/main" val="3775180924"/>
                  </a:ext>
                </a:extLst>
              </a:tr>
              <a:tr h="0">
                <a:tc>
                  <a:txBody>
                    <a:bodyPr/>
                    <a:lstStyle/>
                    <a:p>
                      <a:r>
                        <a:rPr lang="en-US" sz="2800"/>
                        <a:t>2</a:t>
                      </a:r>
                    </a:p>
                  </a:txBody>
                  <a:tcPr anchor="ctr">
                    <a:lnL>
                      <a:noFill/>
                    </a:lnL>
                    <a:lnR>
                      <a:noFill/>
                    </a:lnR>
                    <a:lnT>
                      <a:noFill/>
                    </a:lnT>
                    <a:lnB>
                      <a:noFill/>
                    </a:lnB>
                    <a:noFill/>
                  </a:tcPr>
                </a:tc>
                <a:tc>
                  <a:txBody>
                    <a:bodyPr/>
                    <a:lstStyle/>
                    <a:p>
                      <a:r>
                        <a:rPr lang="en-US" sz="2800" dirty="0"/>
                        <a:t>Servo motor</a:t>
                      </a:r>
                    </a:p>
                  </a:txBody>
                  <a:tcPr anchor="ctr">
                    <a:lnL>
                      <a:noFill/>
                    </a:lnL>
                    <a:lnR>
                      <a:noFill/>
                    </a:lnR>
                    <a:lnT>
                      <a:noFill/>
                    </a:lnT>
                    <a:lnB>
                      <a:noFill/>
                    </a:lnB>
                    <a:noFill/>
                  </a:tcPr>
                </a:tc>
                <a:extLst>
                  <a:ext uri="{0D108BD9-81ED-4DB2-BD59-A6C34878D82A}">
                    <a16:rowId xmlns:a16="http://schemas.microsoft.com/office/drawing/2014/main" val="1205101629"/>
                  </a:ext>
                </a:extLst>
              </a:tr>
              <a:tr h="0">
                <a:tc>
                  <a:txBody>
                    <a:bodyPr/>
                    <a:lstStyle/>
                    <a:p>
                      <a:r>
                        <a:rPr lang="en-US" sz="2800"/>
                        <a:t>3</a:t>
                      </a:r>
                    </a:p>
                  </a:txBody>
                  <a:tcPr anchor="ctr">
                    <a:lnL>
                      <a:noFill/>
                    </a:lnL>
                    <a:lnR>
                      <a:noFill/>
                    </a:lnR>
                    <a:lnT>
                      <a:noFill/>
                    </a:lnT>
                    <a:lnB>
                      <a:noFill/>
                    </a:lnB>
                    <a:noFill/>
                  </a:tcPr>
                </a:tc>
                <a:tc>
                  <a:txBody>
                    <a:bodyPr/>
                    <a:lstStyle/>
                    <a:p>
                      <a:r>
                        <a:rPr lang="en-US" sz="2800"/>
                        <a:t>Laser sensor</a:t>
                      </a:r>
                    </a:p>
                  </a:txBody>
                  <a:tcPr anchor="ctr">
                    <a:lnL>
                      <a:noFill/>
                    </a:lnL>
                    <a:lnR>
                      <a:noFill/>
                    </a:lnR>
                    <a:lnT>
                      <a:noFill/>
                    </a:lnT>
                    <a:lnB>
                      <a:noFill/>
                    </a:lnB>
                    <a:noFill/>
                  </a:tcPr>
                </a:tc>
                <a:extLst>
                  <a:ext uri="{0D108BD9-81ED-4DB2-BD59-A6C34878D82A}">
                    <a16:rowId xmlns:a16="http://schemas.microsoft.com/office/drawing/2014/main" val="2818336327"/>
                  </a:ext>
                </a:extLst>
              </a:tr>
              <a:tr h="291674">
                <a:tc>
                  <a:txBody>
                    <a:bodyPr/>
                    <a:lstStyle/>
                    <a:p>
                      <a:r>
                        <a:rPr lang="en-US" sz="2800"/>
                        <a:t>4</a:t>
                      </a:r>
                    </a:p>
                  </a:txBody>
                  <a:tcPr anchor="ctr">
                    <a:lnL>
                      <a:noFill/>
                    </a:lnL>
                    <a:lnR>
                      <a:noFill/>
                    </a:lnR>
                    <a:lnT>
                      <a:noFill/>
                    </a:lnT>
                    <a:lnB>
                      <a:noFill/>
                    </a:lnB>
                    <a:noFill/>
                  </a:tcPr>
                </a:tc>
                <a:tc>
                  <a:txBody>
                    <a:bodyPr/>
                    <a:lstStyle/>
                    <a:p>
                      <a:r>
                        <a:rPr lang="en-US" sz="2800" dirty="0"/>
                        <a:t>Buzzer</a:t>
                      </a:r>
                    </a:p>
                  </a:txBody>
                  <a:tcPr anchor="ctr">
                    <a:lnL>
                      <a:noFill/>
                    </a:lnL>
                    <a:lnR>
                      <a:noFill/>
                    </a:lnR>
                    <a:lnT>
                      <a:noFill/>
                    </a:lnT>
                    <a:lnB>
                      <a:noFill/>
                    </a:lnB>
                    <a:noFill/>
                  </a:tcPr>
                </a:tc>
                <a:extLst>
                  <a:ext uri="{0D108BD9-81ED-4DB2-BD59-A6C34878D82A}">
                    <a16:rowId xmlns:a16="http://schemas.microsoft.com/office/drawing/2014/main" val="489544169"/>
                  </a:ext>
                </a:extLst>
              </a:tr>
              <a:tr h="0">
                <a:tc>
                  <a:txBody>
                    <a:bodyPr/>
                    <a:lstStyle/>
                    <a:p>
                      <a:r>
                        <a:rPr lang="en-US" sz="2800"/>
                        <a:t>5</a:t>
                      </a:r>
                    </a:p>
                  </a:txBody>
                  <a:tcPr anchor="ctr">
                    <a:lnL>
                      <a:noFill/>
                    </a:lnL>
                    <a:lnR>
                      <a:noFill/>
                    </a:lnR>
                    <a:lnT>
                      <a:noFill/>
                    </a:lnT>
                    <a:lnB>
                      <a:noFill/>
                    </a:lnB>
                    <a:noFill/>
                  </a:tcPr>
                </a:tc>
                <a:tc>
                  <a:txBody>
                    <a:bodyPr/>
                    <a:lstStyle/>
                    <a:p>
                      <a:r>
                        <a:rPr lang="en-US" sz="2800" dirty="0"/>
                        <a:t>Cables</a:t>
                      </a:r>
                    </a:p>
                  </a:txBody>
                  <a:tcPr anchor="ctr">
                    <a:lnL>
                      <a:noFill/>
                    </a:lnL>
                    <a:lnR>
                      <a:noFill/>
                    </a:lnR>
                    <a:lnT>
                      <a:noFill/>
                    </a:lnT>
                    <a:lnB>
                      <a:noFill/>
                    </a:lnB>
                    <a:noFill/>
                  </a:tcPr>
                </a:tc>
                <a:extLst>
                  <a:ext uri="{0D108BD9-81ED-4DB2-BD59-A6C34878D82A}">
                    <a16:rowId xmlns:a16="http://schemas.microsoft.com/office/drawing/2014/main" val="2860053865"/>
                  </a:ext>
                </a:extLst>
              </a:tr>
            </a:tbl>
          </a:graphicData>
        </a:graphic>
      </p:graphicFrame>
    </p:spTree>
    <p:extLst>
      <p:ext uri="{BB962C8B-B14F-4D97-AF65-F5344CB8AC3E}">
        <p14:creationId xmlns:p14="http://schemas.microsoft.com/office/powerpoint/2010/main" val="4109637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name="Slide 4">
    <p:spTree>
      <p:nvGrpSpPr>
        <p:cNvPr id="1" name=""/>
        <p:cNvGrpSpPr/>
        <p:nvPr/>
      </p:nvGrpSpPr>
      <p:grpSpPr>
        <a:xfrm>
          <a:off x="0" y="0"/>
          <a:ext cx="0" cy="0"/>
          <a:chOff x="0" y="0"/>
          <a:chExt cx="0" cy="0"/>
        </a:xfrm>
      </p:grpSpPr>
      <p:sp>
        <p:nvSpPr>
          <p:cNvPr id="113" name="Google Shape;246;p12">
            <a:extLst>
              <a:ext uri="{FF2B5EF4-FFF2-40B4-BE49-F238E27FC236}">
                <a16:creationId xmlns:a16="http://schemas.microsoft.com/office/drawing/2014/main" id="{308CF391-1631-8347-6D0C-BED5703A3155}"/>
              </a:ext>
            </a:extLst>
          </p:cNvPr>
          <p:cNvSpPr txBox="1">
            <a:spLocks/>
          </p:cNvSpPr>
          <p:nvPr/>
        </p:nvSpPr>
        <p:spPr>
          <a:xfrm>
            <a:off x="2120872" y="370588"/>
            <a:ext cx="11788756" cy="994779"/>
          </a:xfrm>
          <a:prstGeom prst="rect">
            <a:avLst/>
          </a:prstGeom>
          <a:noFill/>
          <a:ln>
            <a:noFill/>
          </a:ln>
        </p:spPr>
        <p:txBody>
          <a:bodyPr spcFirstLastPara="1" wrap="square" lIns="0" tIns="0" rIns="0" bIns="0" anchor="t"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80000"/>
              </a:lnSpc>
              <a:spcBef>
                <a:spcPts val="0"/>
              </a:spcBef>
              <a:buClr>
                <a:srgbClr val="FFFFFF"/>
              </a:buClr>
              <a:buSzPts val="4800"/>
              <a:buFont typeface="Raleway Thin"/>
              <a:buNone/>
            </a:pPr>
            <a:r>
              <a:rPr lang="en-US" sz="4100" b="1" dirty="0">
                <a:solidFill>
                  <a:srgbClr val="7068F4"/>
                </a:solidFill>
                <a:latin typeface="Barlow Bold" pitchFamily="34" charset="0"/>
                <a:sym typeface="Barlow Black"/>
              </a:rPr>
              <a:t>Application</a:t>
            </a:r>
            <a:r>
              <a:rPr lang="en-US" sz="4100" dirty="0">
                <a:solidFill>
                  <a:srgbClr val="1C6294"/>
                </a:solidFill>
                <a:latin typeface="Barlow Black"/>
                <a:ea typeface="Barlow Black"/>
                <a:cs typeface="Barlow Black"/>
                <a:sym typeface="Barlow Black"/>
              </a:rPr>
              <a:t> </a:t>
            </a:r>
            <a:r>
              <a:rPr lang="en-US" sz="4100" b="1" dirty="0">
                <a:solidFill>
                  <a:srgbClr val="7068F4"/>
                </a:solidFill>
                <a:latin typeface="Barlow Bold" pitchFamily="34" charset="0"/>
                <a:sym typeface="Barlow Black"/>
              </a:rPr>
              <a:t>Layer</a:t>
            </a:r>
            <a:r>
              <a:rPr lang="en-US" sz="4100" dirty="0">
                <a:solidFill>
                  <a:srgbClr val="1C6294"/>
                </a:solidFill>
                <a:latin typeface="Barlow Black"/>
                <a:ea typeface="Barlow Black"/>
                <a:cs typeface="Barlow Black"/>
                <a:sym typeface="Barlow Black"/>
              </a:rPr>
              <a:t> </a:t>
            </a:r>
            <a:r>
              <a:rPr lang="en-US" sz="4100" b="1" dirty="0">
                <a:solidFill>
                  <a:srgbClr val="7068F4"/>
                </a:solidFill>
                <a:latin typeface="Barlow Bold" pitchFamily="34" charset="0"/>
                <a:sym typeface="Barlow Black"/>
              </a:rPr>
              <a:t>Architecture</a:t>
            </a:r>
          </a:p>
        </p:txBody>
      </p:sp>
      <p:pic>
        <p:nvPicPr>
          <p:cNvPr id="114" name="Google Shape;247;p12">
            <a:extLst>
              <a:ext uri="{FF2B5EF4-FFF2-40B4-BE49-F238E27FC236}">
                <a16:creationId xmlns:a16="http://schemas.microsoft.com/office/drawing/2014/main" id="{C7445E68-B235-563C-F52F-7E78E3A1A549}"/>
              </a:ext>
            </a:extLst>
          </p:cNvPr>
          <p:cNvPicPr preferRelativeResize="0"/>
          <p:nvPr/>
        </p:nvPicPr>
        <p:blipFill rotWithShape="1">
          <a:blip r:embed="rId3">
            <a:alphaModFix/>
          </a:blip>
          <a:srcRect/>
          <a:stretch/>
        </p:blipFill>
        <p:spPr>
          <a:xfrm>
            <a:off x="593793" y="6307829"/>
            <a:ext cx="954811" cy="826293"/>
          </a:xfrm>
          <a:prstGeom prst="rect">
            <a:avLst/>
          </a:prstGeom>
          <a:noFill/>
          <a:ln>
            <a:noFill/>
          </a:ln>
        </p:spPr>
      </p:pic>
      <p:sp>
        <p:nvSpPr>
          <p:cNvPr id="115" name="Google Shape;249;p12">
            <a:extLst>
              <a:ext uri="{FF2B5EF4-FFF2-40B4-BE49-F238E27FC236}">
                <a16:creationId xmlns:a16="http://schemas.microsoft.com/office/drawing/2014/main" id="{D92931DB-B5BC-8778-30E4-2764A928B7CE}"/>
              </a:ext>
            </a:extLst>
          </p:cNvPr>
          <p:cNvSpPr/>
          <p:nvPr/>
        </p:nvSpPr>
        <p:spPr>
          <a:xfrm>
            <a:off x="115747" y="1782501"/>
            <a:ext cx="4426432" cy="6081294"/>
          </a:xfrm>
          <a:prstGeom prst="roundRect">
            <a:avLst>
              <a:gd name="adj" fmla="val 16667"/>
            </a:avLst>
          </a:prstGeom>
          <a:noFill/>
          <a:ln w="25400" cap="flat" cmpd="sng">
            <a:solidFill>
              <a:srgbClr val="0084A1"/>
            </a:solidFill>
            <a:prstDash val="solid"/>
            <a:round/>
            <a:headEnd type="none" w="sm" len="sm"/>
            <a:tailEnd type="none" w="sm" len="sm"/>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116" name="Google Shape;260;p12">
            <a:extLst>
              <a:ext uri="{FF2B5EF4-FFF2-40B4-BE49-F238E27FC236}">
                <a16:creationId xmlns:a16="http://schemas.microsoft.com/office/drawing/2014/main" id="{21E520B4-AC5C-AEE6-0305-430259CCDB0F}"/>
              </a:ext>
            </a:extLst>
          </p:cNvPr>
          <p:cNvSpPr/>
          <p:nvPr/>
        </p:nvSpPr>
        <p:spPr>
          <a:xfrm>
            <a:off x="416090" y="5594544"/>
            <a:ext cx="1584513" cy="1949279"/>
          </a:xfrm>
          <a:prstGeom prst="roundRect">
            <a:avLst>
              <a:gd name="adj" fmla="val 16667"/>
            </a:avLst>
          </a:prstGeom>
          <a:noFill/>
          <a:ln w="9525" cap="flat" cmpd="sng">
            <a:solidFill>
              <a:srgbClr val="0084A1"/>
            </a:solidFill>
            <a:prstDash val="solid"/>
            <a:round/>
            <a:headEnd type="none" w="sm" len="sm"/>
            <a:tailEnd type="none" w="sm" len="sm"/>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117" name="Google Shape;261;p12">
            <a:extLst>
              <a:ext uri="{FF2B5EF4-FFF2-40B4-BE49-F238E27FC236}">
                <a16:creationId xmlns:a16="http://schemas.microsoft.com/office/drawing/2014/main" id="{4F4EEDD3-9E40-F2DD-B355-AC7C535944AA}"/>
              </a:ext>
            </a:extLst>
          </p:cNvPr>
          <p:cNvSpPr/>
          <p:nvPr/>
        </p:nvSpPr>
        <p:spPr>
          <a:xfrm>
            <a:off x="2355240" y="5570298"/>
            <a:ext cx="1982634" cy="2031793"/>
          </a:xfrm>
          <a:prstGeom prst="roundRect">
            <a:avLst>
              <a:gd name="adj" fmla="val 16667"/>
            </a:avLst>
          </a:prstGeom>
          <a:noFill/>
          <a:ln w="9525" cap="flat" cmpd="sng">
            <a:solidFill>
              <a:srgbClr val="0084A1"/>
            </a:solidFill>
            <a:prstDash val="solid"/>
            <a:round/>
            <a:headEnd type="none" w="sm" len="sm"/>
            <a:tailEnd type="none" w="sm" len="sm"/>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118" name="Google Shape;262;p12">
            <a:extLst>
              <a:ext uri="{FF2B5EF4-FFF2-40B4-BE49-F238E27FC236}">
                <a16:creationId xmlns:a16="http://schemas.microsoft.com/office/drawing/2014/main" id="{B1DC16B3-D206-2588-A43D-87985BD60CB4}"/>
              </a:ext>
            </a:extLst>
          </p:cNvPr>
          <p:cNvSpPr txBox="1"/>
          <p:nvPr/>
        </p:nvSpPr>
        <p:spPr>
          <a:xfrm>
            <a:off x="143279" y="4886913"/>
            <a:ext cx="2195330" cy="392262"/>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FFFFFF"/>
              </a:buClr>
              <a:buSzPts val="4800"/>
              <a:buFont typeface="Raleway Thin"/>
              <a:buNone/>
            </a:pPr>
            <a:endParaRPr sz="2800" b="0" i="0" u="none" strike="noStrike" cap="none">
              <a:solidFill>
                <a:schemeClr val="dk1"/>
              </a:solidFill>
              <a:latin typeface="Arial"/>
              <a:ea typeface="Arial"/>
              <a:cs typeface="Arial"/>
              <a:sym typeface="Arial"/>
            </a:endParaRPr>
          </a:p>
        </p:txBody>
      </p:sp>
      <p:sp>
        <p:nvSpPr>
          <p:cNvPr id="119" name="Google Shape;263;p12">
            <a:extLst>
              <a:ext uri="{FF2B5EF4-FFF2-40B4-BE49-F238E27FC236}">
                <a16:creationId xmlns:a16="http://schemas.microsoft.com/office/drawing/2014/main" id="{A04FEE34-651B-C47D-A343-318B1A8F2A4C}"/>
              </a:ext>
            </a:extLst>
          </p:cNvPr>
          <p:cNvSpPr txBox="1"/>
          <p:nvPr/>
        </p:nvSpPr>
        <p:spPr>
          <a:xfrm>
            <a:off x="925833" y="4999754"/>
            <a:ext cx="3833966" cy="341434"/>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FFFFFF"/>
              </a:buClr>
              <a:buSzPts val="4800"/>
              <a:buFont typeface="Raleway Thin"/>
              <a:buNone/>
            </a:pPr>
            <a:r>
              <a:rPr lang="en-US" sz="2800" b="1" i="0" u="none" strike="noStrike" cap="none">
                <a:solidFill>
                  <a:schemeClr val="dk1"/>
                </a:solidFill>
                <a:latin typeface="Arial"/>
                <a:ea typeface="Arial"/>
                <a:cs typeface="Arial"/>
                <a:sym typeface="Arial"/>
              </a:rPr>
              <a:t>Frontend Stack</a:t>
            </a:r>
            <a:endParaRPr sz="2800" b="0" i="0" u="none" strike="noStrike" cap="none">
              <a:solidFill>
                <a:schemeClr val="dk1"/>
              </a:solidFill>
              <a:latin typeface="Arial"/>
              <a:ea typeface="Arial"/>
              <a:cs typeface="Arial"/>
              <a:sym typeface="Arial"/>
            </a:endParaRPr>
          </a:p>
        </p:txBody>
      </p:sp>
      <p:sp>
        <p:nvSpPr>
          <p:cNvPr id="120" name="Google Shape;268;p12">
            <a:extLst>
              <a:ext uri="{FF2B5EF4-FFF2-40B4-BE49-F238E27FC236}">
                <a16:creationId xmlns:a16="http://schemas.microsoft.com/office/drawing/2014/main" id="{998D9843-10F7-CEA0-A00A-10EBA7046647}"/>
              </a:ext>
            </a:extLst>
          </p:cNvPr>
          <p:cNvSpPr txBox="1"/>
          <p:nvPr/>
        </p:nvSpPr>
        <p:spPr>
          <a:xfrm>
            <a:off x="565457" y="5812000"/>
            <a:ext cx="1584513" cy="410063"/>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dk1"/>
              </a:buClr>
              <a:buSzPts val="4800"/>
              <a:buFont typeface="Raleway Thin"/>
              <a:buNone/>
            </a:pPr>
            <a:r>
              <a:rPr lang="en-US" sz="2800" b="1" i="0" u="none" strike="noStrike" cap="none" dirty="0">
                <a:solidFill>
                  <a:schemeClr val="dk1"/>
                </a:solidFill>
                <a:latin typeface="Arial"/>
                <a:ea typeface="Arial"/>
                <a:cs typeface="Arial"/>
                <a:sym typeface="Arial"/>
              </a:rPr>
              <a:t>React</a:t>
            </a:r>
            <a:endParaRPr sz="2200" b="0" i="0" u="none" strike="noStrike" cap="none" dirty="0">
              <a:solidFill>
                <a:schemeClr val="dk1"/>
              </a:solidFill>
              <a:latin typeface="Arial"/>
              <a:ea typeface="Arial"/>
              <a:cs typeface="Arial"/>
              <a:sym typeface="Arial"/>
            </a:endParaRPr>
          </a:p>
        </p:txBody>
      </p:sp>
      <p:pic>
        <p:nvPicPr>
          <p:cNvPr id="121" name="Google Shape;271;p12" descr="Tailwind CSS Logo Vector - (.SVG + .PNG) - GetLogoVector.Com">
            <a:extLst>
              <a:ext uri="{FF2B5EF4-FFF2-40B4-BE49-F238E27FC236}">
                <a16:creationId xmlns:a16="http://schemas.microsoft.com/office/drawing/2014/main" id="{21436E52-07BF-06C2-6052-36F29D9958FC}"/>
              </a:ext>
            </a:extLst>
          </p:cNvPr>
          <p:cNvPicPr preferRelativeResize="0"/>
          <p:nvPr/>
        </p:nvPicPr>
        <p:blipFill rotWithShape="1">
          <a:blip r:embed="rId4">
            <a:alphaModFix/>
          </a:blip>
          <a:srcRect/>
          <a:stretch/>
        </p:blipFill>
        <p:spPr>
          <a:xfrm>
            <a:off x="2720052" y="6690167"/>
            <a:ext cx="1240996" cy="488415"/>
          </a:xfrm>
          <a:prstGeom prst="rect">
            <a:avLst/>
          </a:prstGeom>
          <a:noFill/>
          <a:ln>
            <a:noFill/>
          </a:ln>
        </p:spPr>
      </p:pic>
      <p:pic>
        <p:nvPicPr>
          <p:cNvPr id="122" name="Google Shape;274;p12" descr="The Complete Javascript Course | Basic ...">
            <a:extLst>
              <a:ext uri="{FF2B5EF4-FFF2-40B4-BE49-F238E27FC236}">
                <a16:creationId xmlns:a16="http://schemas.microsoft.com/office/drawing/2014/main" id="{A9DE5A32-4230-DF07-E451-4A835C90DC2C}"/>
              </a:ext>
            </a:extLst>
          </p:cNvPr>
          <p:cNvPicPr preferRelativeResize="0"/>
          <p:nvPr/>
        </p:nvPicPr>
        <p:blipFill rotWithShape="1">
          <a:blip r:embed="rId5">
            <a:alphaModFix/>
          </a:blip>
          <a:srcRect/>
          <a:stretch/>
        </p:blipFill>
        <p:spPr>
          <a:xfrm>
            <a:off x="2889422" y="5726589"/>
            <a:ext cx="960114" cy="955516"/>
          </a:xfrm>
          <a:prstGeom prst="rect">
            <a:avLst/>
          </a:prstGeom>
          <a:noFill/>
          <a:ln>
            <a:noFill/>
          </a:ln>
        </p:spPr>
      </p:pic>
      <p:sp>
        <p:nvSpPr>
          <p:cNvPr id="125" name="Google Shape;282;p12">
            <a:extLst>
              <a:ext uri="{FF2B5EF4-FFF2-40B4-BE49-F238E27FC236}">
                <a16:creationId xmlns:a16="http://schemas.microsoft.com/office/drawing/2014/main" id="{FE2A2D0C-9942-1B12-B174-66069D83B6BD}"/>
              </a:ext>
            </a:extLst>
          </p:cNvPr>
          <p:cNvSpPr/>
          <p:nvPr/>
        </p:nvSpPr>
        <p:spPr>
          <a:xfrm>
            <a:off x="1002919" y="4085837"/>
            <a:ext cx="2337512" cy="710140"/>
          </a:xfrm>
          <a:prstGeom prst="roundRect">
            <a:avLst>
              <a:gd name="adj" fmla="val 16667"/>
            </a:avLst>
          </a:prstGeom>
          <a:noFill/>
          <a:ln w="9525" cap="flat" cmpd="sng">
            <a:solidFill>
              <a:srgbClr val="0084A1"/>
            </a:solidFill>
            <a:prstDash val="solid"/>
            <a:round/>
            <a:headEnd type="none" w="sm" len="sm"/>
            <a:tailEnd type="none" w="sm" len="sm"/>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pic>
        <p:nvPicPr>
          <p:cNvPr id="126" name="Google Shape;283;p12">
            <a:extLst>
              <a:ext uri="{FF2B5EF4-FFF2-40B4-BE49-F238E27FC236}">
                <a16:creationId xmlns:a16="http://schemas.microsoft.com/office/drawing/2014/main" id="{8D7764DD-9B49-93A3-16F7-ADA74741FE15}"/>
              </a:ext>
            </a:extLst>
          </p:cNvPr>
          <p:cNvPicPr preferRelativeResize="0"/>
          <p:nvPr/>
        </p:nvPicPr>
        <p:blipFill rotWithShape="1">
          <a:blip r:embed="rId6">
            <a:alphaModFix/>
          </a:blip>
          <a:srcRect/>
          <a:stretch/>
        </p:blipFill>
        <p:spPr>
          <a:xfrm>
            <a:off x="1188682" y="3956959"/>
            <a:ext cx="408057" cy="934067"/>
          </a:xfrm>
          <a:prstGeom prst="rect">
            <a:avLst/>
          </a:prstGeom>
          <a:noFill/>
          <a:ln>
            <a:noFill/>
          </a:ln>
        </p:spPr>
      </p:pic>
      <p:sp>
        <p:nvSpPr>
          <p:cNvPr id="127" name="Google Shape;284;p12">
            <a:extLst>
              <a:ext uri="{FF2B5EF4-FFF2-40B4-BE49-F238E27FC236}">
                <a16:creationId xmlns:a16="http://schemas.microsoft.com/office/drawing/2014/main" id="{2AE83C3D-459E-572B-92FF-3AB34407E64E}"/>
              </a:ext>
            </a:extLst>
          </p:cNvPr>
          <p:cNvSpPr txBox="1"/>
          <p:nvPr/>
        </p:nvSpPr>
        <p:spPr>
          <a:xfrm>
            <a:off x="1782502" y="4053065"/>
            <a:ext cx="1470525"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latin typeface="Twentieth Century"/>
                <a:ea typeface="Twentieth Century"/>
                <a:cs typeface="Twentieth Century"/>
                <a:sym typeface="Twentieth Century"/>
              </a:rPr>
              <a:t>Sensors</a:t>
            </a:r>
            <a:endParaRPr sz="1800" dirty="0">
              <a:solidFill>
                <a:schemeClr val="dk1"/>
              </a:solidFill>
              <a:latin typeface="Twentieth Century"/>
              <a:ea typeface="Twentieth Century"/>
              <a:cs typeface="Twentieth Century"/>
              <a:sym typeface="Twentieth Century"/>
            </a:endParaRPr>
          </a:p>
        </p:txBody>
      </p:sp>
      <p:sp>
        <p:nvSpPr>
          <p:cNvPr id="128" name="Google Shape;286;p12">
            <a:extLst>
              <a:ext uri="{FF2B5EF4-FFF2-40B4-BE49-F238E27FC236}">
                <a16:creationId xmlns:a16="http://schemas.microsoft.com/office/drawing/2014/main" id="{56B1459D-4D6C-A549-A16A-8C9636C2D35B}"/>
              </a:ext>
            </a:extLst>
          </p:cNvPr>
          <p:cNvSpPr/>
          <p:nvPr/>
        </p:nvSpPr>
        <p:spPr>
          <a:xfrm>
            <a:off x="315666" y="4928126"/>
            <a:ext cx="4165078" cy="2942658"/>
          </a:xfrm>
          <a:prstGeom prst="roundRect">
            <a:avLst>
              <a:gd name="adj" fmla="val 16667"/>
            </a:avLst>
          </a:prstGeom>
          <a:noFill/>
          <a:ln w="9525" cap="flat" cmpd="sng">
            <a:solidFill>
              <a:srgbClr val="0084A1"/>
            </a:solidFill>
            <a:prstDash val="solid"/>
            <a:round/>
            <a:headEnd type="none" w="sm" len="sm"/>
            <a:tailEnd type="none" w="sm" len="sm"/>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pic>
        <p:nvPicPr>
          <p:cNvPr id="130" name="Picture 129">
            <a:extLst>
              <a:ext uri="{FF2B5EF4-FFF2-40B4-BE49-F238E27FC236}">
                <a16:creationId xmlns:a16="http://schemas.microsoft.com/office/drawing/2014/main" id="{F32EFA88-932A-344C-0D42-221EA54BB320}"/>
              </a:ext>
            </a:extLst>
          </p:cNvPr>
          <p:cNvPicPr>
            <a:picLocks noChangeAspect="1"/>
          </p:cNvPicPr>
          <p:nvPr/>
        </p:nvPicPr>
        <p:blipFill>
          <a:blip r:embed="rId7"/>
          <a:stretch>
            <a:fillRect/>
          </a:stretch>
        </p:blipFill>
        <p:spPr>
          <a:xfrm>
            <a:off x="1392710" y="1835242"/>
            <a:ext cx="1745336" cy="1843580"/>
          </a:xfrm>
          <a:prstGeom prst="rect">
            <a:avLst/>
          </a:prstGeom>
        </p:spPr>
      </p:pic>
      <p:cxnSp>
        <p:nvCxnSpPr>
          <p:cNvPr id="131" name="Google Shape;254;p12">
            <a:extLst>
              <a:ext uri="{FF2B5EF4-FFF2-40B4-BE49-F238E27FC236}">
                <a16:creationId xmlns:a16="http://schemas.microsoft.com/office/drawing/2014/main" id="{5FB33536-C3AE-59E8-53CA-7DE8D4D21DE3}"/>
              </a:ext>
            </a:extLst>
          </p:cNvPr>
          <p:cNvCxnSpPr>
            <a:cxnSpLocks/>
          </p:cNvCxnSpPr>
          <p:nvPr/>
        </p:nvCxnSpPr>
        <p:spPr>
          <a:xfrm flipV="1">
            <a:off x="4527882" y="5031651"/>
            <a:ext cx="2860172" cy="31047"/>
          </a:xfrm>
          <a:prstGeom prst="straightConnector1">
            <a:avLst/>
          </a:prstGeom>
          <a:noFill/>
          <a:ln w="57150" cap="flat" cmpd="sng">
            <a:solidFill>
              <a:srgbClr val="585E95"/>
            </a:solidFill>
            <a:prstDash val="solid"/>
            <a:round/>
            <a:headEnd type="none" w="sm" len="sm"/>
            <a:tailEnd type="triangle" w="med" len="med"/>
          </a:ln>
        </p:spPr>
      </p:cxnSp>
      <p:cxnSp>
        <p:nvCxnSpPr>
          <p:cNvPr id="132" name="Google Shape;257;p12">
            <a:extLst>
              <a:ext uri="{FF2B5EF4-FFF2-40B4-BE49-F238E27FC236}">
                <a16:creationId xmlns:a16="http://schemas.microsoft.com/office/drawing/2014/main" id="{7236A4AD-5A54-1155-4F51-025F66CE3E56}"/>
              </a:ext>
            </a:extLst>
          </p:cNvPr>
          <p:cNvCxnSpPr>
            <a:cxnSpLocks/>
          </p:cNvCxnSpPr>
          <p:nvPr/>
        </p:nvCxnSpPr>
        <p:spPr>
          <a:xfrm flipH="1">
            <a:off x="4553754" y="6054926"/>
            <a:ext cx="2844198" cy="0"/>
          </a:xfrm>
          <a:prstGeom prst="straightConnector1">
            <a:avLst/>
          </a:prstGeom>
          <a:noFill/>
          <a:ln w="57150" cap="flat" cmpd="sng">
            <a:solidFill>
              <a:srgbClr val="585E95"/>
            </a:solidFill>
            <a:prstDash val="solid"/>
            <a:round/>
            <a:headEnd type="none" w="sm" len="sm"/>
            <a:tailEnd type="triangle" w="med" len="med"/>
          </a:ln>
        </p:spPr>
      </p:cxnSp>
      <p:sp>
        <p:nvSpPr>
          <p:cNvPr id="133" name="Google Shape;272;p12">
            <a:extLst>
              <a:ext uri="{FF2B5EF4-FFF2-40B4-BE49-F238E27FC236}">
                <a16:creationId xmlns:a16="http://schemas.microsoft.com/office/drawing/2014/main" id="{07BA7EE7-1DCA-EBCD-E0DF-19FF056317D9}"/>
              </a:ext>
            </a:extLst>
          </p:cNvPr>
          <p:cNvSpPr txBox="1"/>
          <p:nvPr/>
        </p:nvSpPr>
        <p:spPr>
          <a:xfrm>
            <a:off x="4554622" y="5536728"/>
            <a:ext cx="2675956" cy="362402"/>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FFFFFF"/>
              </a:buClr>
              <a:buSzPts val="4800"/>
              <a:buFont typeface="Raleway Thin"/>
              <a:buNone/>
            </a:pPr>
            <a:endParaRPr sz="2800" b="0" i="0" u="none" strike="noStrike" cap="none">
              <a:solidFill>
                <a:schemeClr val="dk1"/>
              </a:solidFill>
              <a:latin typeface="Arial"/>
              <a:ea typeface="Arial"/>
              <a:cs typeface="Arial"/>
              <a:sym typeface="Arial"/>
            </a:endParaRPr>
          </a:p>
        </p:txBody>
      </p:sp>
      <p:sp>
        <p:nvSpPr>
          <p:cNvPr id="134" name="Google Shape;276;p12">
            <a:extLst>
              <a:ext uri="{FF2B5EF4-FFF2-40B4-BE49-F238E27FC236}">
                <a16:creationId xmlns:a16="http://schemas.microsoft.com/office/drawing/2014/main" id="{338BEE48-3C5D-D599-6492-758A57C40C74}"/>
              </a:ext>
            </a:extLst>
          </p:cNvPr>
          <p:cNvSpPr/>
          <p:nvPr/>
        </p:nvSpPr>
        <p:spPr>
          <a:xfrm>
            <a:off x="5054009" y="2940133"/>
            <a:ext cx="1682292" cy="1832900"/>
          </a:xfrm>
          <a:prstGeom prst="cloud">
            <a:avLst/>
          </a:prstGeom>
          <a:solidFill>
            <a:schemeClr val="lt1"/>
          </a:solidFill>
          <a:ln w="15875"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Twentieth Century"/>
                <a:ea typeface="Twentieth Century"/>
                <a:cs typeface="Twentieth Century"/>
                <a:sym typeface="Twentieth Century"/>
              </a:rPr>
              <a:t>Cloud MQTT</a:t>
            </a:r>
            <a:endParaRPr sz="1800" dirty="0">
              <a:solidFill>
                <a:schemeClr val="dk1"/>
              </a:solidFill>
              <a:latin typeface="Twentieth Century"/>
              <a:ea typeface="Twentieth Century"/>
              <a:cs typeface="Twentieth Century"/>
              <a:sym typeface="Twentieth Century"/>
            </a:endParaRPr>
          </a:p>
        </p:txBody>
      </p:sp>
      <p:cxnSp>
        <p:nvCxnSpPr>
          <p:cNvPr id="135" name="Google Shape;277;p12">
            <a:extLst>
              <a:ext uri="{FF2B5EF4-FFF2-40B4-BE49-F238E27FC236}">
                <a16:creationId xmlns:a16="http://schemas.microsoft.com/office/drawing/2014/main" id="{CD67DFD3-E2DA-9D7C-DEC7-1B01877588E9}"/>
              </a:ext>
            </a:extLst>
          </p:cNvPr>
          <p:cNvCxnSpPr>
            <a:cxnSpLocks/>
          </p:cNvCxnSpPr>
          <p:nvPr/>
        </p:nvCxnSpPr>
        <p:spPr>
          <a:xfrm>
            <a:off x="7189570" y="3779312"/>
            <a:ext cx="319813" cy="0"/>
          </a:xfrm>
          <a:prstGeom prst="straightConnector1">
            <a:avLst/>
          </a:prstGeom>
          <a:noFill/>
          <a:ln w="57150" cap="flat" cmpd="sng">
            <a:solidFill>
              <a:srgbClr val="585E95"/>
            </a:solidFill>
            <a:prstDash val="solid"/>
            <a:round/>
            <a:headEnd type="none" w="sm" len="sm"/>
            <a:tailEnd type="triangle" w="med" len="med"/>
          </a:ln>
        </p:spPr>
      </p:cxnSp>
      <p:cxnSp>
        <p:nvCxnSpPr>
          <p:cNvPr id="136" name="Google Shape;278;p12">
            <a:extLst>
              <a:ext uri="{FF2B5EF4-FFF2-40B4-BE49-F238E27FC236}">
                <a16:creationId xmlns:a16="http://schemas.microsoft.com/office/drawing/2014/main" id="{DBF1A7D6-66EB-8578-89B3-3F8F6AC2F12B}"/>
              </a:ext>
            </a:extLst>
          </p:cNvPr>
          <p:cNvCxnSpPr>
            <a:cxnSpLocks/>
          </p:cNvCxnSpPr>
          <p:nvPr/>
        </p:nvCxnSpPr>
        <p:spPr>
          <a:xfrm flipH="1">
            <a:off x="6736301" y="3779312"/>
            <a:ext cx="453269" cy="0"/>
          </a:xfrm>
          <a:prstGeom prst="straightConnector1">
            <a:avLst/>
          </a:prstGeom>
          <a:noFill/>
          <a:ln w="57150" cap="flat" cmpd="sng">
            <a:solidFill>
              <a:srgbClr val="585E95"/>
            </a:solidFill>
            <a:prstDash val="solid"/>
            <a:round/>
            <a:headEnd type="none" w="sm" len="sm"/>
            <a:tailEnd type="triangle" w="med" len="med"/>
          </a:ln>
        </p:spPr>
      </p:cxnSp>
      <p:pic>
        <p:nvPicPr>
          <p:cNvPr id="159" name="Google Shape;248;p12">
            <a:extLst>
              <a:ext uri="{FF2B5EF4-FFF2-40B4-BE49-F238E27FC236}">
                <a16:creationId xmlns:a16="http://schemas.microsoft.com/office/drawing/2014/main" id="{03C71D9C-427C-BC19-3336-82F8EBA83EF0}"/>
              </a:ext>
            </a:extLst>
          </p:cNvPr>
          <p:cNvPicPr preferRelativeResize="0"/>
          <p:nvPr/>
        </p:nvPicPr>
        <p:blipFill rotWithShape="1">
          <a:blip r:embed="rId8">
            <a:alphaModFix/>
          </a:blip>
          <a:srcRect/>
          <a:stretch/>
        </p:blipFill>
        <p:spPr>
          <a:xfrm>
            <a:off x="8015250" y="6406177"/>
            <a:ext cx="1583481" cy="877040"/>
          </a:xfrm>
          <a:prstGeom prst="rect">
            <a:avLst/>
          </a:prstGeom>
          <a:noFill/>
          <a:ln>
            <a:noFill/>
          </a:ln>
        </p:spPr>
      </p:pic>
      <p:sp>
        <p:nvSpPr>
          <p:cNvPr id="160" name="Google Shape;250;p12">
            <a:extLst>
              <a:ext uri="{FF2B5EF4-FFF2-40B4-BE49-F238E27FC236}">
                <a16:creationId xmlns:a16="http://schemas.microsoft.com/office/drawing/2014/main" id="{8495722F-EDC1-648F-F711-FDFC0488ABC8}"/>
              </a:ext>
            </a:extLst>
          </p:cNvPr>
          <p:cNvSpPr/>
          <p:nvPr/>
        </p:nvSpPr>
        <p:spPr>
          <a:xfrm>
            <a:off x="7434553" y="1451133"/>
            <a:ext cx="4475795" cy="6419652"/>
          </a:xfrm>
          <a:prstGeom prst="roundRect">
            <a:avLst>
              <a:gd name="adj" fmla="val 16667"/>
            </a:avLst>
          </a:prstGeom>
          <a:noFill/>
          <a:ln w="25400" cap="flat" cmpd="sng">
            <a:solidFill>
              <a:srgbClr val="0084A1"/>
            </a:solidFill>
            <a:prstDash val="solid"/>
            <a:round/>
            <a:headEnd type="none" w="sm" len="sm"/>
            <a:tailEnd type="none" w="sm" len="sm"/>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161" name="Google Shape;252;p12">
            <a:extLst>
              <a:ext uri="{FF2B5EF4-FFF2-40B4-BE49-F238E27FC236}">
                <a16:creationId xmlns:a16="http://schemas.microsoft.com/office/drawing/2014/main" id="{52A6A21A-A9F8-BB14-5097-7160984C1621}"/>
              </a:ext>
            </a:extLst>
          </p:cNvPr>
          <p:cNvSpPr txBox="1"/>
          <p:nvPr/>
        </p:nvSpPr>
        <p:spPr>
          <a:xfrm>
            <a:off x="9012035" y="1893647"/>
            <a:ext cx="1957865" cy="596583"/>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FFFFFF"/>
              </a:buClr>
              <a:buSzPts val="4800"/>
              <a:buFont typeface="Raleway Thin"/>
              <a:buNone/>
            </a:pPr>
            <a:r>
              <a:rPr lang="en-US" sz="2800" b="1" i="0" u="none" strike="noStrike" cap="none" dirty="0">
                <a:solidFill>
                  <a:schemeClr val="dk1"/>
                </a:solidFill>
                <a:latin typeface="Arial"/>
                <a:ea typeface="Arial"/>
                <a:cs typeface="Arial"/>
                <a:sym typeface="Arial"/>
              </a:rPr>
              <a:t>Server side</a:t>
            </a:r>
            <a:endParaRPr sz="2800" b="0" i="0" u="none" strike="noStrike" cap="none" dirty="0">
              <a:solidFill>
                <a:schemeClr val="dk1"/>
              </a:solidFill>
              <a:latin typeface="Arial"/>
              <a:ea typeface="Arial"/>
              <a:cs typeface="Arial"/>
              <a:sym typeface="Arial"/>
            </a:endParaRPr>
          </a:p>
        </p:txBody>
      </p:sp>
      <p:sp>
        <p:nvSpPr>
          <p:cNvPr id="162" name="Google Shape;264;p12">
            <a:extLst>
              <a:ext uri="{FF2B5EF4-FFF2-40B4-BE49-F238E27FC236}">
                <a16:creationId xmlns:a16="http://schemas.microsoft.com/office/drawing/2014/main" id="{6965D2C7-4C8A-8C5C-6188-CF11752964C7}"/>
              </a:ext>
            </a:extLst>
          </p:cNvPr>
          <p:cNvSpPr txBox="1"/>
          <p:nvPr/>
        </p:nvSpPr>
        <p:spPr>
          <a:xfrm>
            <a:off x="9170444" y="2312425"/>
            <a:ext cx="1957865" cy="310374"/>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FFFFFF"/>
              </a:buClr>
              <a:buSzPts val="4800"/>
              <a:buFont typeface="Raleway Thin"/>
              <a:buNone/>
            </a:pPr>
            <a:r>
              <a:rPr lang="en-US" sz="2800" b="1" i="0" u="none" strike="noStrike" cap="none">
                <a:solidFill>
                  <a:schemeClr val="dk1"/>
                </a:solidFill>
                <a:latin typeface="Arial"/>
                <a:ea typeface="Arial"/>
                <a:cs typeface="Arial"/>
                <a:sym typeface="Arial"/>
              </a:rPr>
              <a:t>(Backend)</a:t>
            </a:r>
            <a:endParaRPr sz="2800" b="0" i="0" u="none" strike="noStrike" cap="none">
              <a:solidFill>
                <a:schemeClr val="dk1"/>
              </a:solidFill>
              <a:latin typeface="Arial"/>
              <a:ea typeface="Arial"/>
              <a:cs typeface="Arial"/>
              <a:sym typeface="Arial"/>
            </a:endParaRPr>
          </a:p>
        </p:txBody>
      </p:sp>
      <p:sp>
        <p:nvSpPr>
          <p:cNvPr id="163" name="Google Shape;270;p12">
            <a:extLst>
              <a:ext uri="{FF2B5EF4-FFF2-40B4-BE49-F238E27FC236}">
                <a16:creationId xmlns:a16="http://schemas.microsoft.com/office/drawing/2014/main" id="{9E761085-ECCE-518C-4DA7-36A44682602E}"/>
              </a:ext>
            </a:extLst>
          </p:cNvPr>
          <p:cNvSpPr txBox="1"/>
          <p:nvPr/>
        </p:nvSpPr>
        <p:spPr>
          <a:xfrm>
            <a:off x="8072927" y="5710060"/>
            <a:ext cx="1412108" cy="309576"/>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chemeClr val="dk1"/>
              </a:buClr>
              <a:buSzPts val="4800"/>
              <a:buFont typeface="Raleway Thin"/>
              <a:buNone/>
            </a:pPr>
            <a:r>
              <a:rPr lang="en-US" sz="2800" b="1" i="0" u="none" strike="noStrike" cap="none" dirty="0">
                <a:solidFill>
                  <a:schemeClr val="dk1"/>
                </a:solidFill>
                <a:latin typeface="Arial"/>
                <a:ea typeface="Arial"/>
                <a:cs typeface="Arial"/>
                <a:sym typeface="Arial"/>
              </a:rPr>
              <a:t>NodeJS</a:t>
            </a:r>
            <a:endParaRPr sz="2200" b="0" i="0" u="none" strike="noStrike" cap="none" dirty="0">
              <a:solidFill>
                <a:schemeClr val="dk1"/>
              </a:solidFill>
              <a:latin typeface="Arial"/>
              <a:ea typeface="Arial"/>
              <a:cs typeface="Arial"/>
              <a:sym typeface="Arial"/>
            </a:endParaRPr>
          </a:p>
        </p:txBody>
      </p:sp>
      <p:pic>
        <p:nvPicPr>
          <p:cNvPr id="164" name="Google Shape;275;p12" descr="The Complete Javascript Course | Basic ...">
            <a:extLst>
              <a:ext uri="{FF2B5EF4-FFF2-40B4-BE49-F238E27FC236}">
                <a16:creationId xmlns:a16="http://schemas.microsoft.com/office/drawing/2014/main" id="{B8E020B9-1200-7B17-D206-B2F21E3C4DDB}"/>
              </a:ext>
            </a:extLst>
          </p:cNvPr>
          <p:cNvPicPr preferRelativeResize="0"/>
          <p:nvPr/>
        </p:nvPicPr>
        <p:blipFill rotWithShape="1">
          <a:blip r:embed="rId5">
            <a:alphaModFix/>
          </a:blip>
          <a:srcRect/>
          <a:stretch/>
        </p:blipFill>
        <p:spPr>
          <a:xfrm>
            <a:off x="10389405" y="6111704"/>
            <a:ext cx="908509" cy="1022418"/>
          </a:xfrm>
          <a:prstGeom prst="rect">
            <a:avLst/>
          </a:prstGeom>
          <a:noFill/>
          <a:ln>
            <a:noFill/>
          </a:ln>
        </p:spPr>
      </p:pic>
      <p:sp>
        <p:nvSpPr>
          <p:cNvPr id="165" name="Google Shape;287;p12">
            <a:extLst>
              <a:ext uri="{FF2B5EF4-FFF2-40B4-BE49-F238E27FC236}">
                <a16:creationId xmlns:a16="http://schemas.microsoft.com/office/drawing/2014/main" id="{2A9976C6-527B-266E-1CD5-B7B26C5ED892}"/>
              </a:ext>
            </a:extLst>
          </p:cNvPr>
          <p:cNvSpPr txBox="1"/>
          <p:nvPr/>
        </p:nvSpPr>
        <p:spPr>
          <a:xfrm>
            <a:off x="8671649" y="5012490"/>
            <a:ext cx="2955456" cy="362402"/>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FFFFFF"/>
              </a:buClr>
              <a:buSzPts val="4800"/>
              <a:buFont typeface="Raleway Thin"/>
              <a:buNone/>
            </a:pPr>
            <a:r>
              <a:rPr lang="en-US" sz="2800" b="1" i="0" u="none" strike="noStrike" cap="none" dirty="0">
                <a:solidFill>
                  <a:schemeClr val="dk1"/>
                </a:solidFill>
                <a:latin typeface="Arial"/>
                <a:ea typeface="Arial"/>
                <a:cs typeface="Arial"/>
                <a:sym typeface="Arial"/>
              </a:rPr>
              <a:t>Backend Stack</a:t>
            </a:r>
            <a:endParaRPr sz="2800" b="0" i="0" u="none" strike="noStrike" cap="none" dirty="0">
              <a:solidFill>
                <a:schemeClr val="dk1"/>
              </a:solidFill>
              <a:latin typeface="Arial"/>
              <a:ea typeface="Arial"/>
              <a:cs typeface="Arial"/>
              <a:sym typeface="Arial"/>
            </a:endParaRPr>
          </a:p>
        </p:txBody>
      </p:sp>
      <p:pic>
        <p:nvPicPr>
          <p:cNvPr id="166" name="Google Shape;288;p12">
            <a:extLst>
              <a:ext uri="{FF2B5EF4-FFF2-40B4-BE49-F238E27FC236}">
                <a16:creationId xmlns:a16="http://schemas.microsoft.com/office/drawing/2014/main" id="{AAA5B437-A158-CC9E-4037-AC3DC7B6EE57}"/>
              </a:ext>
            </a:extLst>
          </p:cNvPr>
          <p:cNvPicPr preferRelativeResize="0"/>
          <p:nvPr/>
        </p:nvPicPr>
        <p:blipFill rotWithShape="1">
          <a:blip r:embed="rId9">
            <a:alphaModFix/>
          </a:blip>
          <a:srcRect/>
          <a:stretch/>
        </p:blipFill>
        <p:spPr>
          <a:xfrm>
            <a:off x="8528666" y="2974490"/>
            <a:ext cx="2128418" cy="1927132"/>
          </a:xfrm>
          <a:prstGeom prst="rect">
            <a:avLst/>
          </a:prstGeom>
          <a:noFill/>
          <a:ln>
            <a:noFill/>
          </a:ln>
        </p:spPr>
      </p:pic>
      <p:sp>
        <p:nvSpPr>
          <p:cNvPr id="167" name="Google Shape;289;p12">
            <a:extLst>
              <a:ext uri="{FF2B5EF4-FFF2-40B4-BE49-F238E27FC236}">
                <a16:creationId xmlns:a16="http://schemas.microsoft.com/office/drawing/2014/main" id="{275FD6BF-4BAD-7FDF-BF6D-2558F8DFFB9F}"/>
              </a:ext>
            </a:extLst>
          </p:cNvPr>
          <p:cNvSpPr/>
          <p:nvPr/>
        </p:nvSpPr>
        <p:spPr>
          <a:xfrm>
            <a:off x="7786062" y="5560386"/>
            <a:ext cx="2006486" cy="1960461"/>
          </a:xfrm>
          <a:prstGeom prst="roundRect">
            <a:avLst>
              <a:gd name="adj" fmla="val 16667"/>
            </a:avLst>
          </a:prstGeom>
          <a:noFill/>
          <a:ln w="9525" cap="flat" cmpd="sng">
            <a:solidFill>
              <a:srgbClr val="0084A1"/>
            </a:solidFill>
            <a:prstDash val="solid"/>
            <a:round/>
            <a:headEnd type="none" w="sm" len="sm"/>
            <a:tailEnd type="none" w="sm" len="sm"/>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168" name="Google Shape;290;p12">
            <a:extLst>
              <a:ext uri="{FF2B5EF4-FFF2-40B4-BE49-F238E27FC236}">
                <a16:creationId xmlns:a16="http://schemas.microsoft.com/office/drawing/2014/main" id="{B9359D23-90BE-0C45-7BEB-D1EB40C5E7C0}"/>
              </a:ext>
            </a:extLst>
          </p:cNvPr>
          <p:cNvSpPr/>
          <p:nvPr/>
        </p:nvSpPr>
        <p:spPr>
          <a:xfrm>
            <a:off x="10158619" y="5594544"/>
            <a:ext cx="1505448" cy="1900690"/>
          </a:xfrm>
          <a:prstGeom prst="roundRect">
            <a:avLst>
              <a:gd name="adj" fmla="val 16667"/>
            </a:avLst>
          </a:prstGeom>
          <a:noFill/>
          <a:ln w="9525" cap="flat" cmpd="sng">
            <a:solidFill>
              <a:srgbClr val="0084A1"/>
            </a:solidFill>
            <a:prstDash val="solid"/>
            <a:round/>
            <a:headEnd type="none" w="sm" len="sm"/>
            <a:tailEnd type="none" w="sm" len="sm"/>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sp>
        <p:nvSpPr>
          <p:cNvPr id="169" name="Google Shape;291;p12">
            <a:extLst>
              <a:ext uri="{FF2B5EF4-FFF2-40B4-BE49-F238E27FC236}">
                <a16:creationId xmlns:a16="http://schemas.microsoft.com/office/drawing/2014/main" id="{0A93FC8E-30E1-F6EF-2A64-2FC35CA71589}"/>
              </a:ext>
            </a:extLst>
          </p:cNvPr>
          <p:cNvSpPr/>
          <p:nvPr/>
        </p:nvSpPr>
        <p:spPr>
          <a:xfrm>
            <a:off x="7489074" y="4928125"/>
            <a:ext cx="4421274" cy="2642099"/>
          </a:xfrm>
          <a:prstGeom prst="roundRect">
            <a:avLst>
              <a:gd name="adj" fmla="val 16667"/>
            </a:avLst>
          </a:prstGeom>
          <a:noFill/>
          <a:ln w="9525" cap="flat" cmpd="sng">
            <a:solidFill>
              <a:srgbClr val="0084A1"/>
            </a:solidFill>
            <a:prstDash val="solid"/>
            <a:round/>
            <a:headEnd type="none" w="sm" len="sm"/>
            <a:tailEnd type="none" w="sm" len="sm"/>
          </a:ln>
        </p:spPr>
        <p:txBody>
          <a:bodyPr spcFirstLastPara="1" wrap="square" lIns="182850" tIns="91400" rIns="182850" bIns="914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dk1"/>
              </a:solidFill>
              <a:latin typeface="Arial"/>
              <a:ea typeface="Arial"/>
              <a:cs typeface="Arial"/>
              <a:sym typeface="Arial"/>
            </a:endParaRPr>
          </a:p>
        </p:txBody>
      </p:sp>
      <p:pic>
        <p:nvPicPr>
          <p:cNvPr id="174" name="Google Shape;253;p12">
            <a:extLst>
              <a:ext uri="{FF2B5EF4-FFF2-40B4-BE49-F238E27FC236}">
                <a16:creationId xmlns:a16="http://schemas.microsoft.com/office/drawing/2014/main" id="{4D6C8B67-666A-AF12-47E1-B3BDA3BFCB6F}"/>
              </a:ext>
            </a:extLst>
          </p:cNvPr>
          <p:cNvPicPr preferRelativeResize="0"/>
          <p:nvPr/>
        </p:nvPicPr>
        <p:blipFill rotWithShape="1">
          <a:blip r:embed="rId10">
            <a:alphaModFix/>
          </a:blip>
          <a:srcRect/>
          <a:stretch/>
        </p:blipFill>
        <p:spPr>
          <a:xfrm>
            <a:off x="12732676" y="3826710"/>
            <a:ext cx="1938534" cy="1938534"/>
          </a:xfrm>
          <a:prstGeom prst="rect">
            <a:avLst/>
          </a:prstGeom>
          <a:noFill/>
          <a:ln>
            <a:noFill/>
          </a:ln>
        </p:spPr>
      </p:pic>
      <p:pic>
        <p:nvPicPr>
          <p:cNvPr id="175" name="Google Shape;259;p12">
            <a:extLst>
              <a:ext uri="{FF2B5EF4-FFF2-40B4-BE49-F238E27FC236}">
                <a16:creationId xmlns:a16="http://schemas.microsoft.com/office/drawing/2014/main" id="{850F796E-39D6-3867-1E8A-88BE8B96C360}"/>
              </a:ext>
            </a:extLst>
          </p:cNvPr>
          <p:cNvPicPr preferRelativeResize="0"/>
          <p:nvPr/>
        </p:nvPicPr>
        <p:blipFill rotWithShape="1">
          <a:blip r:embed="rId11">
            <a:alphaModFix/>
          </a:blip>
          <a:srcRect/>
          <a:stretch/>
        </p:blipFill>
        <p:spPr>
          <a:xfrm>
            <a:off x="12155331" y="3213387"/>
            <a:ext cx="2259188" cy="635398"/>
          </a:xfrm>
          <a:prstGeom prst="rect">
            <a:avLst/>
          </a:prstGeom>
          <a:noFill/>
          <a:ln>
            <a:noFill/>
          </a:ln>
        </p:spPr>
      </p:pic>
      <p:sp>
        <p:nvSpPr>
          <p:cNvPr id="176" name="Google Shape;258;p12">
            <a:extLst>
              <a:ext uri="{FF2B5EF4-FFF2-40B4-BE49-F238E27FC236}">
                <a16:creationId xmlns:a16="http://schemas.microsoft.com/office/drawing/2014/main" id="{10C8B50A-440C-FFC2-2B9B-D001C19D04DB}"/>
              </a:ext>
            </a:extLst>
          </p:cNvPr>
          <p:cNvSpPr txBox="1"/>
          <p:nvPr/>
        </p:nvSpPr>
        <p:spPr>
          <a:xfrm>
            <a:off x="12517176" y="5899130"/>
            <a:ext cx="2285546" cy="4104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FFFFFF"/>
              </a:buClr>
              <a:buSzPts val="4800"/>
              <a:buFont typeface="Raleway Thin"/>
              <a:buNone/>
            </a:pPr>
            <a:r>
              <a:rPr lang="en-US" sz="2800" b="1" i="0" u="none" strike="noStrike" cap="none" dirty="0">
                <a:solidFill>
                  <a:schemeClr val="dk1"/>
                </a:solidFill>
                <a:latin typeface="Arial"/>
                <a:ea typeface="Arial"/>
                <a:cs typeface="Arial"/>
                <a:sym typeface="Arial"/>
              </a:rPr>
              <a:t>Database</a:t>
            </a:r>
            <a:endParaRPr sz="4000" b="0" i="0" u="none" strike="noStrike" cap="none" dirty="0">
              <a:solidFill>
                <a:schemeClr val="dk1"/>
              </a:solidFill>
              <a:latin typeface="Arial"/>
              <a:ea typeface="Arial"/>
              <a:cs typeface="Arial"/>
              <a:sym typeface="Arial"/>
            </a:endParaRPr>
          </a:p>
        </p:txBody>
      </p:sp>
      <p:sp>
        <p:nvSpPr>
          <p:cNvPr id="178" name="Google Shape;266;p12">
            <a:extLst>
              <a:ext uri="{FF2B5EF4-FFF2-40B4-BE49-F238E27FC236}">
                <a16:creationId xmlns:a16="http://schemas.microsoft.com/office/drawing/2014/main" id="{47EC7321-9865-6E38-32AA-EE6837B85C20}"/>
              </a:ext>
            </a:extLst>
          </p:cNvPr>
          <p:cNvSpPr txBox="1"/>
          <p:nvPr/>
        </p:nvSpPr>
        <p:spPr>
          <a:xfrm>
            <a:off x="11946949" y="4498418"/>
            <a:ext cx="1044786" cy="3712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FFFFFF"/>
              </a:buClr>
              <a:buSzPts val="4800"/>
              <a:buFont typeface="Raleway Thin"/>
              <a:buNone/>
            </a:pPr>
            <a:r>
              <a:rPr lang="en-US" sz="2800" b="1" i="0" u="none" strike="noStrike" cap="none" dirty="0">
                <a:solidFill>
                  <a:schemeClr val="dk1"/>
                </a:solidFill>
                <a:latin typeface="Arial"/>
                <a:ea typeface="Arial"/>
                <a:cs typeface="Arial"/>
                <a:sym typeface="Arial"/>
              </a:rPr>
              <a:t>REST API</a:t>
            </a:r>
            <a:endParaRPr sz="2800" b="0" i="0" u="none" strike="noStrike" cap="none" dirty="0">
              <a:solidFill>
                <a:schemeClr val="dk1"/>
              </a:solidFill>
              <a:latin typeface="Arial"/>
              <a:ea typeface="Arial"/>
              <a:cs typeface="Arial"/>
              <a:sym typeface="Arial"/>
            </a:endParaRPr>
          </a:p>
        </p:txBody>
      </p:sp>
      <p:cxnSp>
        <p:nvCxnSpPr>
          <p:cNvPr id="179" name="Google Shape;255;p12">
            <a:extLst>
              <a:ext uri="{FF2B5EF4-FFF2-40B4-BE49-F238E27FC236}">
                <a16:creationId xmlns:a16="http://schemas.microsoft.com/office/drawing/2014/main" id="{2C429AD1-9880-C03A-9AF8-0A69EC8645EF}"/>
              </a:ext>
            </a:extLst>
          </p:cNvPr>
          <p:cNvCxnSpPr>
            <a:cxnSpLocks/>
          </p:cNvCxnSpPr>
          <p:nvPr/>
        </p:nvCxnSpPr>
        <p:spPr>
          <a:xfrm>
            <a:off x="11910348" y="4097874"/>
            <a:ext cx="937550" cy="10193"/>
          </a:xfrm>
          <a:prstGeom prst="straightConnector1">
            <a:avLst/>
          </a:prstGeom>
          <a:noFill/>
          <a:ln w="57150" cap="flat" cmpd="sng">
            <a:solidFill>
              <a:srgbClr val="585E95"/>
            </a:solidFill>
            <a:prstDash val="solid"/>
            <a:round/>
            <a:headEnd type="none" w="sm" len="sm"/>
            <a:tailEnd type="triangle" w="med" len="med"/>
          </a:ln>
        </p:spPr>
      </p:cxnSp>
      <p:cxnSp>
        <p:nvCxnSpPr>
          <p:cNvPr id="181" name="Google Shape;256;p12">
            <a:extLst>
              <a:ext uri="{FF2B5EF4-FFF2-40B4-BE49-F238E27FC236}">
                <a16:creationId xmlns:a16="http://schemas.microsoft.com/office/drawing/2014/main" id="{08903A14-6CEC-1B65-C229-49C2E4BAEC7E}"/>
              </a:ext>
            </a:extLst>
          </p:cNvPr>
          <p:cNvCxnSpPr>
            <a:cxnSpLocks/>
          </p:cNvCxnSpPr>
          <p:nvPr/>
        </p:nvCxnSpPr>
        <p:spPr>
          <a:xfrm flipH="1">
            <a:off x="11910348" y="5374892"/>
            <a:ext cx="998260" cy="0"/>
          </a:xfrm>
          <a:prstGeom prst="straightConnector1">
            <a:avLst/>
          </a:prstGeom>
          <a:noFill/>
          <a:ln w="57150" cap="flat" cmpd="sng">
            <a:solidFill>
              <a:srgbClr val="585E95"/>
            </a:solidFill>
            <a:prstDash val="solid"/>
            <a:round/>
            <a:headEnd type="none" w="sm" len="sm"/>
            <a:tailEnd type="triangle" w="med" len="med"/>
          </a:ln>
        </p:spPr>
      </p:cxnSp>
      <p:sp>
        <p:nvSpPr>
          <p:cNvPr id="2" name="Google Shape;222;p18">
            <a:extLst>
              <a:ext uri="{FF2B5EF4-FFF2-40B4-BE49-F238E27FC236}">
                <a16:creationId xmlns:a16="http://schemas.microsoft.com/office/drawing/2014/main" id="{E0C574C7-C9DD-77AB-6AE4-5035385375B6}"/>
              </a:ext>
            </a:extLst>
          </p:cNvPr>
          <p:cNvSpPr txBox="1"/>
          <p:nvPr/>
        </p:nvSpPr>
        <p:spPr>
          <a:xfrm>
            <a:off x="388986" y="-23745"/>
            <a:ext cx="1596326" cy="1107996"/>
          </a:xfrm>
          <a:prstGeom prst="rect">
            <a:avLst/>
          </a:prstGeom>
          <a:noFill/>
          <a:ln>
            <a:noFill/>
          </a:ln>
        </p:spPr>
        <p:txBody>
          <a:bodyPr spcFirstLastPara="1" wrap="square" lIns="91425" tIns="45700" rIns="91425" bIns="45700" anchor="t" anchorCtr="0">
            <a:spAutoFit/>
          </a:bodyPr>
          <a:lstStyle/>
          <a:p>
            <a:pPr>
              <a:buClr>
                <a:srgbClr val="000000"/>
              </a:buClr>
              <a:buFont typeface="Arial"/>
              <a:buNone/>
            </a:pPr>
            <a:r>
              <a:rPr lang="en-US" sz="6600" kern="0" dirty="0">
                <a:solidFill>
                  <a:srgbClr val="964FC1"/>
                </a:solidFill>
                <a:latin typeface="Aharoni" panose="02010803020104030203" pitchFamily="2" charset="-79"/>
                <a:ea typeface="Aharoni"/>
                <a:cs typeface="Aharoni" panose="02010803020104030203" pitchFamily="2" charset="-79"/>
                <a:sym typeface="Aharoni"/>
              </a:rPr>
              <a:t>13</a:t>
            </a:r>
            <a:endParaRPr sz="6600" kern="0" dirty="0">
              <a:solidFill>
                <a:srgbClr val="964FC1"/>
              </a:solidFill>
              <a:latin typeface="Aharoni" panose="02010803020104030203" pitchFamily="2" charset="-79"/>
              <a:ea typeface="Aharoni"/>
              <a:cs typeface="Aharoni" panose="02010803020104030203" pitchFamily="2" charset="-79"/>
              <a:sym typeface="Aharoni"/>
            </a:endParaRPr>
          </a:p>
        </p:txBody>
      </p:sp>
      <p:pic>
        <p:nvPicPr>
          <p:cNvPr id="3" name="Picture 2">
            <a:extLst>
              <a:ext uri="{FF2B5EF4-FFF2-40B4-BE49-F238E27FC236}">
                <a16:creationId xmlns:a16="http://schemas.microsoft.com/office/drawing/2014/main" id="{84C2ABA6-5F12-25BB-CFD9-D83BA0ED2172}"/>
              </a:ext>
            </a:extLst>
          </p:cNvPr>
          <p:cNvPicPr>
            <a:picLocks noChangeAspect="1"/>
          </p:cNvPicPr>
          <p:nvPr/>
        </p:nvPicPr>
        <p:blipFill>
          <a:blip r:embed="rId12"/>
          <a:stretch>
            <a:fillRect/>
          </a:stretch>
        </p:blipFill>
        <p:spPr>
          <a:xfrm>
            <a:off x="13811942" y="7670790"/>
            <a:ext cx="818458" cy="558810"/>
          </a:xfrm>
          <a:prstGeom prst="rect">
            <a:avLst/>
          </a:prstGeom>
        </p:spPr>
      </p:pic>
      <p:cxnSp>
        <p:nvCxnSpPr>
          <p:cNvPr id="45" name="Google Shape;277;p12">
            <a:extLst>
              <a:ext uri="{FF2B5EF4-FFF2-40B4-BE49-F238E27FC236}">
                <a16:creationId xmlns:a16="http://schemas.microsoft.com/office/drawing/2014/main" id="{C611EA2B-6E7A-62E1-2513-835B3C8059CC}"/>
              </a:ext>
            </a:extLst>
          </p:cNvPr>
          <p:cNvCxnSpPr>
            <a:cxnSpLocks/>
          </p:cNvCxnSpPr>
          <p:nvPr/>
        </p:nvCxnSpPr>
        <p:spPr>
          <a:xfrm flipV="1">
            <a:off x="4934013" y="3678822"/>
            <a:ext cx="133287" cy="7412"/>
          </a:xfrm>
          <a:prstGeom prst="straightConnector1">
            <a:avLst/>
          </a:prstGeom>
          <a:noFill/>
          <a:ln w="57150" cap="flat" cmpd="sng">
            <a:solidFill>
              <a:srgbClr val="585E95"/>
            </a:solidFill>
            <a:prstDash val="solid"/>
            <a:round/>
            <a:headEnd type="none" w="sm" len="sm"/>
            <a:tailEnd type="triangle" w="med" len="med"/>
          </a:ln>
        </p:spPr>
      </p:cxnSp>
      <p:cxnSp>
        <p:nvCxnSpPr>
          <p:cNvPr id="46" name="Google Shape;278;p12">
            <a:extLst>
              <a:ext uri="{FF2B5EF4-FFF2-40B4-BE49-F238E27FC236}">
                <a16:creationId xmlns:a16="http://schemas.microsoft.com/office/drawing/2014/main" id="{110A3CD4-AE27-0A78-986D-FBAFD4FACDCF}"/>
              </a:ext>
            </a:extLst>
          </p:cNvPr>
          <p:cNvCxnSpPr>
            <a:cxnSpLocks/>
          </p:cNvCxnSpPr>
          <p:nvPr/>
        </p:nvCxnSpPr>
        <p:spPr>
          <a:xfrm flipH="1">
            <a:off x="4480744" y="3686234"/>
            <a:ext cx="453269" cy="0"/>
          </a:xfrm>
          <a:prstGeom prst="straightConnector1">
            <a:avLst/>
          </a:prstGeom>
          <a:noFill/>
          <a:ln w="57150" cap="flat" cmpd="sng">
            <a:solidFill>
              <a:srgbClr val="585E95"/>
            </a:solidFill>
            <a:prstDash val="solid"/>
            <a:round/>
            <a:headEnd type="none" w="sm" len="sm"/>
            <a:tailEnd type="triangle" w="med" len="med"/>
          </a:ln>
        </p:spPr>
      </p:cxnSp>
      <p:cxnSp>
        <p:nvCxnSpPr>
          <p:cNvPr id="49" name="Google Shape;277;p12">
            <a:extLst>
              <a:ext uri="{FF2B5EF4-FFF2-40B4-BE49-F238E27FC236}">
                <a16:creationId xmlns:a16="http://schemas.microsoft.com/office/drawing/2014/main" id="{8D1D7C0C-9091-C1AA-B991-4FD9589B5E12}"/>
              </a:ext>
            </a:extLst>
          </p:cNvPr>
          <p:cNvCxnSpPr>
            <a:cxnSpLocks/>
          </p:cNvCxnSpPr>
          <p:nvPr/>
        </p:nvCxnSpPr>
        <p:spPr>
          <a:xfrm flipV="1">
            <a:off x="2149970" y="3593415"/>
            <a:ext cx="0" cy="363544"/>
          </a:xfrm>
          <a:prstGeom prst="straightConnector1">
            <a:avLst/>
          </a:prstGeom>
          <a:noFill/>
          <a:ln w="57150" cap="flat" cmpd="sng">
            <a:solidFill>
              <a:srgbClr val="585E95"/>
            </a:solidFill>
            <a:prstDash val="solid"/>
            <a:round/>
            <a:headEnd type="none" w="sm" len="sm"/>
            <a:tailEnd type="triangle" w="med" len="med"/>
          </a:ln>
        </p:spPr>
      </p:cxnSp>
      <p:cxnSp>
        <p:nvCxnSpPr>
          <p:cNvPr id="50" name="Google Shape;278;p12">
            <a:extLst>
              <a:ext uri="{FF2B5EF4-FFF2-40B4-BE49-F238E27FC236}">
                <a16:creationId xmlns:a16="http://schemas.microsoft.com/office/drawing/2014/main" id="{9714AF69-5D9A-68C8-8A23-D887D0B7358B}"/>
              </a:ext>
            </a:extLst>
          </p:cNvPr>
          <p:cNvCxnSpPr>
            <a:cxnSpLocks/>
          </p:cNvCxnSpPr>
          <p:nvPr/>
        </p:nvCxnSpPr>
        <p:spPr>
          <a:xfrm>
            <a:off x="2149970" y="3956959"/>
            <a:ext cx="0" cy="157841"/>
          </a:xfrm>
          <a:prstGeom prst="straightConnector1">
            <a:avLst/>
          </a:prstGeom>
          <a:noFill/>
          <a:ln w="57150" cap="flat" cmpd="sng">
            <a:solidFill>
              <a:srgbClr val="585E95"/>
            </a:solidFill>
            <a:prstDash val="solid"/>
            <a:round/>
            <a:headEnd type="none" w="sm" len="sm"/>
            <a:tailEnd type="triangl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0"/>
          <p:cNvSpPr/>
          <p:nvPr/>
        </p:nvSpPr>
        <p:spPr>
          <a:xfrm>
            <a:off x="3693199" y="426397"/>
            <a:ext cx="7244001" cy="712708"/>
          </a:xfrm>
          <a:prstGeom prst="rect">
            <a:avLst/>
          </a:prstGeom>
          <a:noFill/>
          <a:ln/>
        </p:spPr>
        <p:txBody>
          <a:bodyPr wrap="none" lIns="0" tIns="0" rIns="0" bIns="0" rtlCol="0" anchor="t"/>
          <a:lstStyle/>
          <a:p>
            <a:pPr marL="0" indent="0" algn="ctr">
              <a:lnSpc>
                <a:spcPts val="5600"/>
              </a:lnSpc>
              <a:buNone/>
            </a:pPr>
            <a:r>
              <a:rPr lang="en-US" sz="4100" b="1" dirty="0">
                <a:solidFill>
                  <a:srgbClr val="7068F4"/>
                </a:solidFill>
                <a:latin typeface="Barlow Bold" pitchFamily="34" charset="0"/>
              </a:rPr>
              <a:t>Use case Diagram</a:t>
            </a:r>
            <a:endParaRPr lang="en-US" sz="4100" dirty="0"/>
          </a:p>
        </p:txBody>
      </p:sp>
      <p:sp>
        <p:nvSpPr>
          <p:cNvPr id="4" name="Google Shape;222;p18">
            <a:extLst>
              <a:ext uri="{FF2B5EF4-FFF2-40B4-BE49-F238E27FC236}">
                <a16:creationId xmlns:a16="http://schemas.microsoft.com/office/drawing/2014/main" id="{B1B9E0F5-49B0-D0AE-E6EA-FEB72B4DEB1E}"/>
              </a:ext>
            </a:extLst>
          </p:cNvPr>
          <p:cNvSpPr txBox="1"/>
          <p:nvPr/>
        </p:nvSpPr>
        <p:spPr>
          <a:xfrm>
            <a:off x="388986" y="-23745"/>
            <a:ext cx="1596326" cy="1107996"/>
          </a:xfrm>
          <a:prstGeom prst="rect">
            <a:avLst/>
          </a:prstGeom>
          <a:noFill/>
          <a:ln>
            <a:noFill/>
          </a:ln>
        </p:spPr>
        <p:txBody>
          <a:bodyPr spcFirstLastPara="1" wrap="square" lIns="91425" tIns="45700" rIns="91425" bIns="45700" anchor="t" anchorCtr="0">
            <a:spAutoFit/>
          </a:bodyPr>
          <a:lstStyle/>
          <a:p>
            <a:pPr>
              <a:buClr>
                <a:srgbClr val="000000"/>
              </a:buClr>
              <a:buFont typeface="Arial"/>
              <a:buNone/>
            </a:pPr>
            <a:r>
              <a:rPr lang="en-US" sz="6600" kern="0" dirty="0">
                <a:solidFill>
                  <a:srgbClr val="964FC1"/>
                </a:solidFill>
                <a:latin typeface="Aharoni" panose="02010803020104030203" pitchFamily="2" charset="-79"/>
                <a:ea typeface="Aharoni"/>
                <a:cs typeface="Aharoni" panose="02010803020104030203" pitchFamily="2" charset="-79"/>
                <a:sym typeface="Aharoni"/>
              </a:rPr>
              <a:t>14</a:t>
            </a:r>
            <a:endParaRPr sz="6600" kern="0" dirty="0">
              <a:solidFill>
                <a:srgbClr val="964FC1"/>
              </a:solidFill>
              <a:latin typeface="Aharoni" panose="02010803020104030203" pitchFamily="2" charset="-79"/>
              <a:ea typeface="Aharoni"/>
              <a:cs typeface="Aharoni" panose="02010803020104030203" pitchFamily="2" charset="-79"/>
              <a:sym typeface="Aharoni"/>
            </a:endParaRPr>
          </a:p>
        </p:txBody>
      </p:sp>
      <p:pic>
        <p:nvPicPr>
          <p:cNvPr id="5" name="Picture 4">
            <a:extLst>
              <a:ext uri="{FF2B5EF4-FFF2-40B4-BE49-F238E27FC236}">
                <a16:creationId xmlns:a16="http://schemas.microsoft.com/office/drawing/2014/main" id="{A4D23D08-4BFD-E063-41C1-5C412D1C71AF}"/>
              </a:ext>
            </a:extLst>
          </p:cNvPr>
          <p:cNvPicPr>
            <a:picLocks noChangeAspect="1"/>
          </p:cNvPicPr>
          <p:nvPr/>
        </p:nvPicPr>
        <p:blipFill>
          <a:blip r:embed="rId3"/>
          <a:stretch>
            <a:fillRect/>
          </a:stretch>
        </p:blipFill>
        <p:spPr>
          <a:xfrm>
            <a:off x="13244938" y="14958"/>
            <a:ext cx="1357708" cy="926987"/>
          </a:xfrm>
          <a:prstGeom prst="rect">
            <a:avLst/>
          </a:prstGeom>
        </p:spPr>
      </p:pic>
      <p:pic>
        <p:nvPicPr>
          <p:cNvPr id="6" name="Picture 5">
            <a:extLst>
              <a:ext uri="{FF2B5EF4-FFF2-40B4-BE49-F238E27FC236}">
                <a16:creationId xmlns:a16="http://schemas.microsoft.com/office/drawing/2014/main" id="{F474E89E-E665-6D9B-E803-C1E6DB2073F0}"/>
              </a:ext>
            </a:extLst>
          </p:cNvPr>
          <p:cNvPicPr>
            <a:picLocks noChangeAspect="1"/>
          </p:cNvPicPr>
          <p:nvPr/>
        </p:nvPicPr>
        <p:blipFill>
          <a:blip r:embed="rId4"/>
          <a:stretch>
            <a:fillRect/>
          </a:stretch>
        </p:blipFill>
        <p:spPr>
          <a:xfrm>
            <a:off x="1346450" y="1193959"/>
            <a:ext cx="11937500" cy="6787990"/>
          </a:xfrm>
          <a:prstGeom prst="rect">
            <a:avLst/>
          </a:prstGeom>
        </p:spPr>
      </p:pic>
    </p:spTree>
    <p:extLst>
      <p:ext uri="{BB962C8B-B14F-4D97-AF65-F5344CB8AC3E}">
        <p14:creationId xmlns:p14="http://schemas.microsoft.com/office/powerpoint/2010/main" val="964222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0"/>
          <p:cNvSpPr/>
          <p:nvPr/>
        </p:nvSpPr>
        <p:spPr>
          <a:xfrm>
            <a:off x="3693199" y="478451"/>
            <a:ext cx="7244001" cy="712708"/>
          </a:xfrm>
          <a:prstGeom prst="rect">
            <a:avLst/>
          </a:prstGeom>
          <a:noFill/>
          <a:ln/>
        </p:spPr>
        <p:txBody>
          <a:bodyPr wrap="none" lIns="0" tIns="0" rIns="0" bIns="0" rtlCol="0" anchor="t"/>
          <a:lstStyle/>
          <a:p>
            <a:pPr marL="0" indent="0" algn="ctr">
              <a:lnSpc>
                <a:spcPts val="5600"/>
              </a:lnSpc>
              <a:buNone/>
            </a:pPr>
            <a:r>
              <a:rPr lang="en-US" sz="4100" b="1" dirty="0">
                <a:solidFill>
                  <a:srgbClr val="7068F4"/>
                </a:solidFill>
                <a:latin typeface="Barlow Bold" pitchFamily="34" charset="0"/>
              </a:rPr>
              <a:t>Activity Diagram</a:t>
            </a:r>
            <a:endParaRPr lang="en-US" sz="4100" dirty="0"/>
          </a:p>
        </p:txBody>
      </p:sp>
      <p:sp>
        <p:nvSpPr>
          <p:cNvPr id="2" name="Google Shape;222;p18">
            <a:extLst>
              <a:ext uri="{FF2B5EF4-FFF2-40B4-BE49-F238E27FC236}">
                <a16:creationId xmlns:a16="http://schemas.microsoft.com/office/drawing/2014/main" id="{C4C12461-7F3F-F0EC-5B63-D65C85B34F5D}"/>
              </a:ext>
            </a:extLst>
          </p:cNvPr>
          <p:cNvSpPr txBox="1"/>
          <p:nvPr/>
        </p:nvSpPr>
        <p:spPr>
          <a:xfrm>
            <a:off x="388986" y="-23745"/>
            <a:ext cx="1596326" cy="1107955"/>
          </a:xfrm>
          <a:prstGeom prst="rect">
            <a:avLst/>
          </a:prstGeom>
          <a:noFill/>
          <a:ln>
            <a:noFill/>
          </a:ln>
        </p:spPr>
        <p:txBody>
          <a:bodyPr spcFirstLastPara="1" wrap="square" lIns="91425" tIns="45700" rIns="91425" bIns="45700" anchor="t" anchorCtr="0">
            <a:spAutoFit/>
          </a:bodyPr>
          <a:lstStyle/>
          <a:p>
            <a:pPr>
              <a:buClr>
                <a:srgbClr val="000000"/>
              </a:buClr>
              <a:buFont typeface="Arial"/>
              <a:buNone/>
            </a:pPr>
            <a:r>
              <a:rPr lang="he-IL" sz="6600" kern="0" dirty="0">
                <a:solidFill>
                  <a:srgbClr val="964FC1"/>
                </a:solidFill>
                <a:ea typeface="Aharoni"/>
                <a:cs typeface="Aharoni"/>
                <a:sym typeface="Aharoni"/>
              </a:rPr>
              <a:t>15</a:t>
            </a:r>
            <a:endParaRPr sz="6600" kern="0" dirty="0">
              <a:solidFill>
                <a:srgbClr val="964FC1"/>
              </a:solidFill>
              <a:ea typeface="Aharoni"/>
              <a:cs typeface="Aharoni"/>
              <a:sym typeface="Aharoni"/>
            </a:endParaRPr>
          </a:p>
        </p:txBody>
      </p:sp>
      <p:pic>
        <p:nvPicPr>
          <p:cNvPr id="5" name="Picture 4">
            <a:extLst>
              <a:ext uri="{FF2B5EF4-FFF2-40B4-BE49-F238E27FC236}">
                <a16:creationId xmlns:a16="http://schemas.microsoft.com/office/drawing/2014/main" id="{F41A7936-5884-52B4-9CFB-2A391F6D79A8}"/>
              </a:ext>
            </a:extLst>
          </p:cNvPr>
          <p:cNvPicPr>
            <a:picLocks noChangeAspect="1"/>
          </p:cNvPicPr>
          <p:nvPr/>
        </p:nvPicPr>
        <p:blipFill>
          <a:blip r:embed="rId3"/>
          <a:stretch>
            <a:fillRect/>
          </a:stretch>
        </p:blipFill>
        <p:spPr>
          <a:xfrm>
            <a:off x="13244938" y="14958"/>
            <a:ext cx="1357708" cy="926987"/>
          </a:xfrm>
          <a:prstGeom prst="rect">
            <a:avLst/>
          </a:prstGeom>
        </p:spPr>
      </p:pic>
      <p:pic>
        <p:nvPicPr>
          <p:cNvPr id="6" name="Picture 5" descr="A diagram of a flowchart&#10;&#10;AI-generated content may be incorrect.">
            <a:extLst>
              <a:ext uri="{FF2B5EF4-FFF2-40B4-BE49-F238E27FC236}">
                <a16:creationId xmlns:a16="http://schemas.microsoft.com/office/drawing/2014/main" id="{092B60F0-DD16-E3C5-1E98-D7EC47867463}"/>
              </a:ext>
            </a:extLst>
          </p:cNvPr>
          <p:cNvPicPr>
            <a:picLocks noChangeAspect="1"/>
          </p:cNvPicPr>
          <p:nvPr/>
        </p:nvPicPr>
        <p:blipFill>
          <a:blip r:embed="rId4"/>
          <a:srcRect b="49069"/>
          <a:stretch>
            <a:fillRect/>
          </a:stretch>
        </p:blipFill>
        <p:spPr>
          <a:xfrm>
            <a:off x="226940" y="2188959"/>
            <a:ext cx="13986771" cy="4930337"/>
          </a:xfrm>
          <a:prstGeom prst="rect">
            <a:avLst/>
          </a:prstGeom>
        </p:spPr>
      </p:pic>
    </p:spTree>
    <p:extLst>
      <p:ext uri="{BB962C8B-B14F-4D97-AF65-F5344CB8AC3E}">
        <p14:creationId xmlns:p14="http://schemas.microsoft.com/office/powerpoint/2010/main" val="4179599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0"/>
          <p:cNvSpPr/>
          <p:nvPr/>
        </p:nvSpPr>
        <p:spPr>
          <a:xfrm>
            <a:off x="4402683" y="481251"/>
            <a:ext cx="7244001" cy="712708"/>
          </a:xfrm>
          <a:prstGeom prst="rect">
            <a:avLst/>
          </a:prstGeom>
          <a:noFill/>
          <a:ln/>
        </p:spPr>
        <p:txBody>
          <a:bodyPr wrap="none" lIns="0" tIns="0" rIns="0" bIns="0" rtlCol="0" anchor="t"/>
          <a:lstStyle/>
          <a:p>
            <a:pPr marL="0" indent="0" algn="l">
              <a:lnSpc>
                <a:spcPts val="5600"/>
              </a:lnSpc>
              <a:buNone/>
            </a:pPr>
            <a:r>
              <a:rPr lang="en-US" sz="4100" b="1" dirty="0">
                <a:solidFill>
                  <a:srgbClr val="7068F4"/>
                </a:solidFill>
                <a:latin typeface="Barlow Bold" pitchFamily="34" charset="0"/>
              </a:rPr>
              <a:t>Activity Diagram</a:t>
            </a:r>
            <a:endParaRPr lang="en-US" sz="4100" dirty="0"/>
          </a:p>
        </p:txBody>
      </p:sp>
      <p:sp>
        <p:nvSpPr>
          <p:cNvPr id="4" name="Google Shape;222;p18">
            <a:extLst>
              <a:ext uri="{FF2B5EF4-FFF2-40B4-BE49-F238E27FC236}">
                <a16:creationId xmlns:a16="http://schemas.microsoft.com/office/drawing/2014/main" id="{A97D3651-9708-E74D-EC76-226A2F50CCC5}"/>
              </a:ext>
            </a:extLst>
          </p:cNvPr>
          <p:cNvSpPr txBox="1"/>
          <p:nvPr/>
        </p:nvSpPr>
        <p:spPr>
          <a:xfrm>
            <a:off x="388986" y="-23745"/>
            <a:ext cx="1596326" cy="1107955"/>
          </a:xfrm>
          <a:prstGeom prst="rect">
            <a:avLst/>
          </a:prstGeom>
          <a:noFill/>
          <a:ln>
            <a:noFill/>
          </a:ln>
        </p:spPr>
        <p:txBody>
          <a:bodyPr spcFirstLastPara="1" wrap="square" lIns="91425" tIns="45700" rIns="91425" bIns="45700" anchor="t" anchorCtr="0">
            <a:spAutoFit/>
          </a:bodyPr>
          <a:lstStyle/>
          <a:p>
            <a:pPr>
              <a:buClr>
                <a:srgbClr val="000000"/>
              </a:buClr>
              <a:buFont typeface="Arial"/>
              <a:buNone/>
            </a:pPr>
            <a:r>
              <a:rPr lang="he-IL" sz="6600" kern="0" dirty="0">
                <a:solidFill>
                  <a:srgbClr val="964FC1"/>
                </a:solidFill>
                <a:ea typeface="Aharoni"/>
                <a:cs typeface="Aharoni"/>
                <a:sym typeface="Aharoni"/>
              </a:rPr>
              <a:t>16</a:t>
            </a:r>
            <a:endParaRPr sz="6600" kern="0" dirty="0">
              <a:solidFill>
                <a:srgbClr val="964FC1"/>
              </a:solidFill>
              <a:ea typeface="Aharoni"/>
              <a:cs typeface="Aharoni"/>
              <a:sym typeface="Aharoni"/>
            </a:endParaRPr>
          </a:p>
        </p:txBody>
      </p:sp>
      <p:pic>
        <p:nvPicPr>
          <p:cNvPr id="5" name="Picture 4">
            <a:extLst>
              <a:ext uri="{FF2B5EF4-FFF2-40B4-BE49-F238E27FC236}">
                <a16:creationId xmlns:a16="http://schemas.microsoft.com/office/drawing/2014/main" id="{1C9CA70A-6FFF-0C4C-2E14-A51F1AC2B97C}"/>
              </a:ext>
            </a:extLst>
          </p:cNvPr>
          <p:cNvPicPr>
            <a:picLocks noChangeAspect="1"/>
          </p:cNvPicPr>
          <p:nvPr/>
        </p:nvPicPr>
        <p:blipFill>
          <a:blip r:embed="rId3"/>
          <a:stretch>
            <a:fillRect/>
          </a:stretch>
        </p:blipFill>
        <p:spPr>
          <a:xfrm>
            <a:off x="13244938" y="14958"/>
            <a:ext cx="1357708" cy="926987"/>
          </a:xfrm>
          <a:prstGeom prst="rect">
            <a:avLst/>
          </a:prstGeom>
        </p:spPr>
      </p:pic>
      <p:pic>
        <p:nvPicPr>
          <p:cNvPr id="7" name="Picture 6" descr="A diagram of a flowchart&#10;&#10;AI-generated content may be incorrect.">
            <a:extLst>
              <a:ext uri="{FF2B5EF4-FFF2-40B4-BE49-F238E27FC236}">
                <a16:creationId xmlns:a16="http://schemas.microsoft.com/office/drawing/2014/main" id="{6E5866D6-4DE3-33F4-7552-6A267BF4687D}"/>
              </a:ext>
            </a:extLst>
          </p:cNvPr>
          <p:cNvPicPr>
            <a:picLocks noChangeAspect="1"/>
          </p:cNvPicPr>
          <p:nvPr/>
        </p:nvPicPr>
        <p:blipFill>
          <a:blip r:embed="rId4"/>
          <a:srcRect t="48805"/>
          <a:stretch>
            <a:fillRect/>
          </a:stretch>
        </p:blipFill>
        <p:spPr>
          <a:xfrm>
            <a:off x="548600" y="2500132"/>
            <a:ext cx="13533200" cy="4884515"/>
          </a:xfrm>
          <a:prstGeom prst="rect">
            <a:avLst/>
          </a:prstGeom>
        </p:spPr>
      </p:pic>
    </p:spTree>
    <p:extLst>
      <p:ext uri="{BB962C8B-B14F-4D97-AF65-F5344CB8AC3E}">
        <p14:creationId xmlns:p14="http://schemas.microsoft.com/office/powerpoint/2010/main" val="3417112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0"/>
          <p:cNvSpPr/>
          <p:nvPr/>
        </p:nvSpPr>
        <p:spPr>
          <a:xfrm>
            <a:off x="4402683" y="481251"/>
            <a:ext cx="7244001" cy="712708"/>
          </a:xfrm>
          <a:prstGeom prst="rect">
            <a:avLst/>
          </a:prstGeom>
          <a:noFill/>
          <a:ln/>
        </p:spPr>
        <p:txBody>
          <a:bodyPr wrap="none" lIns="0" tIns="0" rIns="0" bIns="0" rtlCol="0" anchor="t"/>
          <a:lstStyle/>
          <a:p>
            <a:pPr marL="0" indent="0" algn="l">
              <a:lnSpc>
                <a:spcPts val="5600"/>
              </a:lnSpc>
              <a:buNone/>
            </a:pPr>
            <a:r>
              <a:rPr lang="en-US" sz="4100" b="1" dirty="0">
                <a:solidFill>
                  <a:srgbClr val="7068F4"/>
                </a:solidFill>
                <a:latin typeface="Barlow Bold" pitchFamily="34" charset="0"/>
              </a:rPr>
              <a:t>Sequence Diagram</a:t>
            </a:r>
            <a:endParaRPr lang="en-US" sz="4100" dirty="0"/>
          </a:p>
        </p:txBody>
      </p:sp>
      <p:sp>
        <p:nvSpPr>
          <p:cNvPr id="2" name="Google Shape;222;p18">
            <a:extLst>
              <a:ext uri="{FF2B5EF4-FFF2-40B4-BE49-F238E27FC236}">
                <a16:creationId xmlns:a16="http://schemas.microsoft.com/office/drawing/2014/main" id="{55B297C5-7E01-B959-798A-8E79B63833B7}"/>
              </a:ext>
            </a:extLst>
          </p:cNvPr>
          <p:cNvSpPr txBox="1"/>
          <p:nvPr/>
        </p:nvSpPr>
        <p:spPr>
          <a:xfrm>
            <a:off x="388986" y="-23745"/>
            <a:ext cx="1596326" cy="1107955"/>
          </a:xfrm>
          <a:prstGeom prst="rect">
            <a:avLst/>
          </a:prstGeom>
          <a:noFill/>
          <a:ln>
            <a:noFill/>
          </a:ln>
        </p:spPr>
        <p:txBody>
          <a:bodyPr spcFirstLastPara="1" wrap="square" lIns="91425" tIns="45700" rIns="91425" bIns="45700" anchor="t" anchorCtr="0">
            <a:spAutoFit/>
          </a:bodyPr>
          <a:lstStyle/>
          <a:p>
            <a:pPr>
              <a:buClr>
                <a:srgbClr val="000000"/>
              </a:buClr>
              <a:buFont typeface="Arial"/>
              <a:buNone/>
            </a:pPr>
            <a:r>
              <a:rPr lang="he-IL" sz="6600" kern="0" dirty="0">
                <a:solidFill>
                  <a:srgbClr val="964FC1"/>
                </a:solidFill>
                <a:ea typeface="Aharoni"/>
                <a:cs typeface="Aharoni"/>
                <a:sym typeface="Aharoni"/>
              </a:rPr>
              <a:t>17</a:t>
            </a:r>
            <a:endParaRPr sz="6600" kern="0" dirty="0">
              <a:solidFill>
                <a:srgbClr val="964FC1"/>
              </a:solidFill>
              <a:ea typeface="Aharoni"/>
              <a:cs typeface="Aharoni"/>
              <a:sym typeface="Aharoni"/>
            </a:endParaRPr>
          </a:p>
        </p:txBody>
      </p:sp>
      <p:pic>
        <p:nvPicPr>
          <p:cNvPr id="4" name="Picture 3">
            <a:extLst>
              <a:ext uri="{FF2B5EF4-FFF2-40B4-BE49-F238E27FC236}">
                <a16:creationId xmlns:a16="http://schemas.microsoft.com/office/drawing/2014/main" id="{F46A598B-1EF6-214F-194B-318D9A145F38}"/>
              </a:ext>
            </a:extLst>
          </p:cNvPr>
          <p:cNvPicPr>
            <a:picLocks noChangeAspect="1"/>
          </p:cNvPicPr>
          <p:nvPr/>
        </p:nvPicPr>
        <p:blipFill>
          <a:blip r:embed="rId3"/>
          <a:stretch>
            <a:fillRect/>
          </a:stretch>
        </p:blipFill>
        <p:spPr>
          <a:xfrm>
            <a:off x="13244938" y="14958"/>
            <a:ext cx="1357708" cy="926987"/>
          </a:xfrm>
          <a:prstGeom prst="rect">
            <a:avLst/>
          </a:prstGeom>
        </p:spPr>
      </p:pic>
      <p:pic>
        <p:nvPicPr>
          <p:cNvPr id="6" name="Picture 5">
            <a:extLst>
              <a:ext uri="{FF2B5EF4-FFF2-40B4-BE49-F238E27FC236}">
                <a16:creationId xmlns:a16="http://schemas.microsoft.com/office/drawing/2014/main" id="{52F7F4B7-FF6B-33C4-5FEE-76D889E7F033}"/>
              </a:ext>
            </a:extLst>
          </p:cNvPr>
          <p:cNvPicPr>
            <a:picLocks noChangeAspect="1"/>
          </p:cNvPicPr>
          <p:nvPr/>
        </p:nvPicPr>
        <p:blipFill>
          <a:blip r:embed="rId4"/>
          <a:stretch>
            <a:fillRect/>
          </a:stretch>
        </p:blipFill>
        <p:spPr>
          <a:xfrm>
            <a:off x="825500" y="2362200"/>
            <a:ext cx="12979400" cy="3505200"/>
          </a:xfrm>
          <a:prstGeom prst="rect">
            <a:avLst/>
          </a:prstGeom>
        </p:spPr>
      </p:pic>
    </p:spTree>
    <p:extLst>
      <p:ext uri="{BB962C8B-B14F-4D97-AF65-F5344CB8AC3E}">
        <p14:creationId xmlns:p14="http://schemas.microsoft.com/office/powerpoint/2010/main" val="653790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0"/>
          <p:cNvSpPr/>
          <p:nvPr/>
        </p:nvSpPr>
        <p:spPr>
          <a:xfrm>
            <a:off x="4402683" y="481251"/>
            <a:ext cx="7244001" cy="712708"/>
          </a:xfrm>
          <a:prstGeom prst="rect">
            <a:avLst/>
          </a:prstGeom>
          <a:noFill/>
          <a:ln/>
        </p:spPr>
        <p:txBody>
          <a:bodyPr wrap="none" lIns="0" tIns="0" rIns="0" bIns="0" rtlCol="0" anchor="t"/>
          <a:lstStyle/>
          <a:p>
            <a:pPr marL="0" indent="0" algn="l">
              <a:lnSpc>
                <a:spcPts val="5600"/>
              </a:lnSpc>
              <a:buNone/>
            </a:pPr>
            <a:r>
              <a:rPr lang="en-US" sz="4100" b="1" dirty="0">
                <a:solidFill>
                  <a:srgbClr val="7068F4"/>
                </a:solidFill>
                <a:latin typeface="Barlow Bold" pitchFamily="34" charset="0"/>
              </a:rPr>
              <a:t>Sequence Diagram</a:t>
            </a:r>
            <a:endParaRPr lang="en-US" sz="4100" dirty="0"/>
          </a:p>
        </p:txBody>
      </p:sp>
      <p:sp>
        <p:nvSpPr>
          <p:cNvPr id="2" name="Google Shape;222;p18">
            <a:extLst>
              <a:ext uri="{FF2B5EF4-FFF2-40B4-BE49-F238E27FC236}">
                <a16:creationId xmlns:a16="http://schemas.microsoft.com/office/drawing/2014/main" id="{24D27608-6D30-41E7-4511-3F6D3CFB17E5}"/>
              </a:ext>
            </a:extLst>
          </p:cNvPr>
          <p:cNvSpPr txBox="1"/>
          <p:nvPr/>
        </p:nvSpPr>
        <p:spPr>
          <a:xfrm>
            <a:off x="448363" y="0"/>
            <a:ext cx="1596326" cy="1107955"/>
          </a:xfrm>
          <a:prstGeom prst="rect">
            <a:avLst/>
          </a:prstGeom>
          <a:noFill/>
          <a:ln>
            <a:noFill/>
          </a:ln>
        </p:spPr>
        <p:txBody>
          <a:bodyPr spcFirstLastPara="1" wrap="square" lIns="91425" tIns="45700" rIns="91425" bIns="45700" anchor="t" anchorCtr="0">
            <a:spAutoFit/>
          </a:bodyPr>
          <a:lstStyle/>
          <a:p>
            <a:pPr>
              <a:buClr>
                <a:srgbClr val="000000"/>
              </a:buClr>
              <a:buFont typeface="Arial"/>
              <a:buNone/>
            </a:pPr>
            <a:r>
              <a:rPr lang="he-IL" sz="6600" kern="0" dirty="0">
                <a:solidFill>
                  <a:srgbClr val="964FC1"/>
                </a:solidFill>
                <a:ea typeface="Aharoni"/>
                <a:cs typeface="Aharoni"/>
                <a:sym typeface="Aharoni"/>
              </a:rPr>
              <a:t>18</a:t>
            </a:r>
            <a:endParaRPr sz="6600" kern="0" dirty="0">
              <a:solidFill>
                <a:srgbClr val="964FC1"/>
              </a:solidFill>
              <a:ea typeface="Aharoni"/>
              <a:cs typeface="Aharoni"/>
              <a:sym typeface="Aharoni"/>
            </a:endParaRPr>
          </a:p>
        </p:txBody>
      </p:sp>
      <p:pic>
        <p:nvPicPr>
          <p:cNvPr id="4" name="Picture 3">
            <a:extLst>
              <a:ext uri="{FF2B5EF4-FFF2-40B4-BE49-F238E27FC236}">
                <a16:creationId xmlns:a16="http://schemas.microsoft.com/office/drawing/2014/main" id="{0DEC8940-5C28-2A57-5684-7CD0CEF9EA97}"/>
              </a:ext>
            </a:extLst>
          </p:cNvPr>
          <p:cNvPicPr>
            <a:picLocks noChangeAspect="1"/>
          </p:cNvPicPr>
          <p:nvPr/>
        </p:nvPicPr>
        <p:blipFill>
          <a:blip r:embed="rId3"/>
          <a:stretch>
            <a:fillRect/>
          </a:stretch>
        </p:blipFill>
        <p:spPr>
          <a:xfrm>
            <a:off x="13244938" y="14958"/>
            <a:ext cx="1357708" cy="926987"/>
          </a:xfrm>
          <a:prstGeom prst="rect">
            <a:avLst/>
          </a:prstGeom>
        </p:spPr>
      </p:pic>
      <p:pic>
        <p:nvPicPr>
          <p:cNvPr id="7" name="Picture 6">
            <a:extLst>
              <a:ext uri="{FF2B5EF4-FFF2-40B4-BE49-F238E27FC236}">
                <a16:creationId xmlns:a16="http://schemas.microsoft.com/office/drawing/2014/main" id="{DC636BAD-AF7F-C7D5-4E13-17CBEBA0A5C6}"/>
              </a:ext>
            </a:extLst>
          </p:cNvPr>
          <p:cNvPicPr>
            <a:picLocks noChangeAspect="1"/>
          </p:cNvPicPr>
          <p:nvPr/>
        </p:nvPicPr>
        <p:blipFill>
          <a:blip r:embed="rId4"/>
          <a:stretch>
            <a:fillRect/>
          </a:stretch>
        </p:blipFill>
        <p:spPr>
          <a:xfrm>
            <a:off x="2044689" y="1653768"/>
            <a:ext cx="11205709" cy="6410732"/>
          </a:xfrm>
          <a:prstGeom prst="rect">
            <a:avLst/>
          </a:prstGeom>
        </p:spPr>
      </p:pic>
      <p:pic>
        <p:nvPicPr>
          <p:cNvPr id="8" name="Picture 7">
            <a:extLst>
              <a:ext uri="{FF2B5EF4-FFF2-40B4-BE49-F238E27FC236}">
                <a16:creationId xmlns:a16="http://schemas.microsoft.com/office/drawing/2014/main" id="{6585AD5B-B995-1436-2217-DD89C939CB6E}"/>
              </a:ext>
            </a:extLst>
          </p:cNvPr>
          <p:cNvPicPr>
            <a:picLocks noChangeAspect="1"/>
          </p:cNvPicPr>
          <p:nvPr/>
        </p:nvPicPr>
        <p:blipFill>
          <a:blip r:embed="rId5"/>
          <a:stretch>
            <a:fillRect/>
          </a:stretch>
        </p:blipFill>
        <p:spPr>
          <a:xfrm>
            <a:off x="1784945" y="1383418"/>
            <a:ext cx="11725196" cy="712708"/>
          </a:xfrm>
          <a:prstGeom prst="rect">
            <a:avLst/>
          </a:prstGeom>
        </p:spPr>
      </p:pic>
    </p:spTree>
    <p:extLst>
      <p:ext uri="{BB962C8B-B14F-4D97-AF65-F5344CB8AC3E}">
        <p14:creationId xmlns:p14="http://schemas.microsoft.com/office/powerpoint/2010/main" val="183082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9E9276D-BBD3-40EE-BA07-8ED85E018C3B}"/>
              </a:ext>
            </a:extLst>
          </p:cNvPr>
          <p:cNvSpPr txBox="1"/>
          <p:nvPr/>
        </p:nvSpPr>
        <p:spPr>
          <a:xfrm>
            <a:off x="1076887" y="1487139"/>
            <a:ext cx="3668752" cy="4208844"/>
          </a:xfrm>
          <a:prstGeom prst="rect">
            <a:avLst/>
          </a:prstGeom>
          <a:noFill/>
        </p:spPr>
        <p:txBody>
          <a:bodyPr wrap="square">
            <a:spAutoFit/>
          </a:bodyPr>
          <a:lstStyle/>
          <a:p>
            <a:pPr marL="342900" indent="-342900">
              <a:lnSpc>
                <a:spcPts val="5100"/>
              </a:lnSpc>
              <a:buFont typeface="+mj-lt"/>
              <a:buAutoNum type="arabicPeriod"/>
            </a:pPr>
            <a:r>
              <a:rPr lang="en-US" sz="2000" b="1" dirty="0">
                <a:solidFill>
                  <a:srgbClr val="7068F4"/>
                </a:solidFill>
                <a:latin typeface="Barlow Bold" pitchFamily="34" charset="0"/>
                <a:ea typeface="Barlow Bold" pitchFamily="34" charset="-122"/>
                <a:cs typeface="Barlow Bold" pitchFamily="34" charset="-120"/>
              </a:rPr>
              <a:t>Introduction </a:t>
            </a:r>
            <a:endParaRPr lang="en-US" sz="2000" dirty="0"/>
          </a:p>
          <a:p>
            <a:pPr marL="342900" indent="-342900">
              <a:lnSpc>
                <a:spcPts val="5600"/>
              </a:lnSpc>
              <a:buFont typeface="+mj-lt"/>
              <a:buAutoNum type="arabicPeriod"/>
            </a:pPr>
            <a:r>
              <a:rPr lang="en-US" sz="2000" b="1" dirty="0">
                <a:solidFill>
                  <a:srgbClr val="7068F4"/>
                </a:solidFill>
                <a:latin typeface="Barlow Bold" pitchFamily="34" charset="0"/>
                <a:ea typeface="Barlow Bold" pitchFamily="34" charset="-122"/>
                <a:cs typeface="Barlow Bold" pitchFamily="34" charset="-120"/>
              </a:rPr>
              <a:t>Problem Statement</a:t>
            </a:r>
            <a:endParaRPr lang="en-US" sz="2000" dirty="0"/>
          </a:p>
          <a:p>
            <a:pPr marL="342900" indent="-342900" algn="l">
              <a:lnSpc>
                <a:spcPts val="5600"/>
              </a:lnSpc>
              <a:buFont typeface="+mj-lt"/>
              <a:buAutoNum type="arabicPeriod"/>
            </a:pPr>
            <a:r>
              <a:rPr lang="en-US" sz="2000" b="1" dirty="0">
                <a:solidFill>
                  <a:srgbClr val="7068F4"/>
                </a:solidFill>
                <a:latin typeface="Barlow Bold" pitchFamily="34" charset="0"/>
                <a:ea typeface="Barlow Bold" pitchFamily="34" charset="-122"/>
                <a:cs typeface="Barlow Bold" pitchFamily="34" charset="-120"/>
              </a:rPr>
              <a:t>Challenges &amp; Objectives </a:t>
            </a:r>
          </a:p>
          <a:p>
            <a:pPr marL="342900" indent="-342900" algn="l">
              <a:lnSpc>
                <a:spcPts val="5600"/>
              </a:lnSpc>
              <a:buFont typeface="+mj-lt"/>
              <a:buAutoNum type="arabicPeriod"/>
            </a:pPr>
            <a:r>
              <a:rPr lang="en-US" sz="2000" b="1" dirty="0">
                <a:solidFill>
                  <a:srgbClr val="7068F4"/>
                </a:solidFill>
                <a:latin typeface="Barlow Bold" pitchFamily="34" charset="0"/>
                <a:ea typeface="Barlow Bold" pitchFamily="34" charset="-122"/>
                <a:cs typeface="Barlow Bold" pitchFamily="34" charset="-120"/>
              </a:rPr>
              <a:t>Requirements</a:t>
            </a:r>
          </a:p>
          <a:p>
            <a:pPr marL="342900" indent="-342900">
              <a:lnSpc>
                <a:spcPts val="5600"/>
              </a:lnSpc>
              <a:buFont typeface="+mj-lt"/>
              <a:buAutoNum type="arabicPeriod"/>
            </a:pPr>
            <a:r>
              <a:rPr lang="en-US" sz="2000" b="1" dirty="0">
                <a:solidFill>
                  <a:srgbClr val="7068F4"/>
                </a:solidFill>
                <a:latin typeface="Barlow Bold" pitchFamily="34" charset="0"/>
                <a:ea typeface="Barlow Bold" pitchFamily="34" charset="-122"/>
                <a:cs typeface="Barlow Bold" pitchFamily="34" charset="-120"/>
              </a:rPr>
              <a:t>Innovation and Contribution</a:t>
            </a:r>
          </a:p>
          <a:p>
            <a:pPr marL="342900" indent="-342900">
              <a:lnSpc>
                <a:spcPts val="5600"/>
              </a:lnSpc>
              <a:buFont typeface="+mj-lt"/>
              <a:buAutoNum type="arabicPeriod"/>
            </a:pPr>
            <a:r>
              <a:rPr lang="en-US" sz="2000" b="1" dirty="0">
                <a:solidFill>
                  <a:srgbClr val="7068F4"/>
                </a:solidFill>
                <a:latin typeface="Barlow Bold" pitchFamily="34" charset="0"/>
                <a:ea typeface="Barlow Bold" pitchFamily="34" charset="-122"/>
                <a:cs typeface="Barlow Bold" pitchFamily="34" charset="-120"/>
              </a:rPr>
              <a:t>Existing Systems &amp; Gaps</a:t>
            </a:r>
          </a:p>
        </p:txBody>
      </p:sp>
      <p:sp>
        <p:nvSpPr>
          <p:cNvPr id="17" name="TextBox 16">
            <a:extLst>
              <a:ext uri="{FF2B5EF4-FFF2-40B4-BE49-F238E27FC236}">
                <a16:creationId xmlns:a16="http://schemas.microsoft.com/office/drawing/2014/main" id="{CEC1732A-0F32-65CE-89EF-279136656835}"/>
              </a:ext>
            </a:extLst>
          </p:cNvPr>
          <p:cNvSpPr txBox="1"/>
          <p:nvPr/>
        </p:nvSpPr>
        <p:spPr>
          <a:xfrm>
            <a:off x="-418171" y="256556"/>
            <a:ext cx="7315200" cy="736099"/>
          </a:xfrm>
          <a:prstGeom prst="rect">
            <a:avLst/>
          </a:prstGeom>
          <a:noFill/>
        </p:spPr>
        <p:txBody>
          <a:bodyPr wrap="square">
            <a:spAutoFit/>
          </a:bodyPr>
          <a:lstStyle/>
          <a:p>
            <a:pPr marL="0" indent="0" algn="ctr">
              <a:lnSpc>
                <a:spcPts val="5600"/>
              </a:lnSpc>
              <a:buNone/>
            </a:pPr>
            <a:r>
              <a:rPr lang="en-US" sz="4100" b="1" dirty="0">
                <a:solidFill>
                  <a:srgbClr val="7068F4"/>
                </a:solidFill>
                <a:latin typeface="Barlow Bold" pitchFamily="34" charset="0"/>
                <a:ea typeface="Barlow Bold" pitchFamily="34" charset="-122"/>
                <a:cs typeface="Barlow Bold" pitchFamily="34" charset="-120"/>
              </a:rPr>
              <a:t>Presentation</a:t>
            </a:r>
            <a:r>
              <a:rPr lang="en-US" sz="3200" b="1" dirty="0">
                <a:solidFill>
                  <a:srgbClr val="7068F4"/>
                </a:solidFill>
                <a:latin typeface="Barlow Bold" pitchFamily="34" charset="0"/>
                <a:ea typeface="Barlow Bold" pitchFamily="34" charset="-122"/>
                <a:cs typeface="Barlow Bold" pitchFamily="34" charset="-120"/>
              </a:rPr>
              <a:t> </a:t>
            </a:r>
            <a:r>
              <a:rPr lang="en-US" sz="4100" b="1" dirty="0">
                <a:solidFill>
                  <a:srgbClr val="7068F4"/>
                </a:solidFill>
                <a:latin typeface="Barlow Bold" pitchFamily="34" charset="0"/>
                <a:ea typeface="Barlow Bold" pitchFamily="34" charset="-122"/>
                <a:cs typeface="Barlow Bold" pitchFamily="34" charset="-120"/>
              </a:rPr>
              <a:t>Outline</a:t>
            </a:r>
          </a:p>
        </p:txBody>
      </p:sp>
      <p:sp>
        <p:nvSpPr>
          <p:cNvPr id="22" name="TextBox 21">
            <a:extLst>
              <a:ext uri="{FF2B5EF4-FFF2-40B4-BE49-F238E27FC236}">
                <a16:creationId xmlns:a16="http://schemas.microsoft.com/office/drawing/2014/main" id="{EB586960-3F89-9E9D-BAD0-03D01C2F7876}"/>
              </a:ext>
            </a:extLst>
          </p:cNvPr>
          <p:cNvSpPr txBox="1"/>
          <p:nvPr/>
        </p:nvSpPr>
        <p:spPr>
          <a:xfrm>
            <a:off x="3707779" y="6416657"/>
            <a:ext cx="7315200" cy="838691"/>
          </a:xfrm>
          <a:prstGeom prst="rect">
            <a:avLst/>
          </a:prstGeom>
          <a:noFill/>
        </p:spPr>
        <p:txBody>
          <a:bodyPr wrap="square">
            <a:spAutoFit/>
          </a:bodyPr>
          <a:lstStyle/>
          <a:p>
            <a:pPr marL="0" indent="0" algn="ctr">
              <a:lnSpc>
                <a:spcPts val="5600"/>
              </a:lnSpc>
              <a:buNone/>
            </a:pPr>
            <a:r>
              <a:rPr lang="en-US" sz="5400" b="1" dirty="0">
                <a:latin typeface="Bradley Hand ITC" panose="03070402050302030203" pitchFamily="66" charset="0"/>
                <a:ea typeface="Barlow Bold" pitchFamily="34" charset="-122"/>
                <a:cs typeface="Barlow Bold" pitchFamily="34" charset="-120"/>
              </a:rPr>
              <a:t>Let’s get started!</a:t>
            </a:r>
          </a:p>
        </p:txBody>
      </p:sp>
      <p:sp>
        <p:nvSpPr>
          <p:cNvPr id="23" name="Rectangle 5">
            <a:extLst>
              <a:ext uri="{FF2B5EF4-FFF2-40B4-BE49-F238E27FC236}">
                <a16:creationId xmlns:a16="http://schemas.microsoft.com/office/drawing/2014/main" id="{7E8B855D-C723-1D78-FD3C-301741057141}"/>
              </a:ext>
            </a:extLst>
          </p:cNvPr>
          <p:cNvSpPr>
            <a:spLocks noChangeArrowheads="1"/>
          </p:cNvSpPr>
          <p:nvPr/>
        </p:nvSpPr>
        <p:spPr bwMode="auto">
          <a:xfrm>
            <a:off x="0" y="0"/>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4" name="Rectangle 6">
            <a:extLst>
              <a:ext uri="{FF2B5EF4-FFF2-40B4-BE49-F238E27FC236}">
                <a16:creationId xmlns:a16="http://schemas.microsoft.com/office/drawing/2014/main" id="{68CFDB9F-3EB8-8F9D-F81B-E9CF4F5AFDE3}"/>
              </a:ext>
            </a:extLst>
          </p:cNvPr>
          <p:cNvSpPr>
            <a:spLocks noChangeArrowheads="1"/>
          </p:cNvSpPr>
          <p:nvPr/>
        </p:nvSpPr>
        <p:spPr bwMode="auto">
          <a:xfrm>
            <a:off x="-1442225" y="3430859"/>
            <a:ext cx="14630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8" name="Diagonal Stripe 27">
            <a:extLst>
              <a:ext uri="{FF2B5EF4-FFF2-40B4-BE49-F238E27FC236}">
                <a16:creationId xmlns:a16="http://schemas.microsoft.com/office/drawing/2014/main" id="{514BFF6B-2717-E7F7-9E56-5C87644B1032}"/>
              </a:ext>
            </a:extLst>
          </p:cNvPr>
          <p:cNvSpPr/>
          <p:nvPr/>
        </p:nvSpPr>
        <p:spPr>
          <a:xfrm>
            <a:off x="0" y="6191493"/>
            <a:ext cx="14718535" cy="2153969"/>
          </a:xfrm>
          <a:prstGeom prst="diagStripe">
            <a:avLst/>
          </a:prstGeom>
          <a:solidFill>
            <a:srgbClr val="964FC1">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endParaRPr>
          </a:p>
        </p:txBody>
      </p:sp>
      <p:sp>
        <p:nvSpPr>
          <p:cNvPr id="3" name="Google Shape;222;p18">
            <a:extLst>
              <a:ext uri="{FF2B5EF4-FFF2-40B4-BE49-F238E27FC236}">
                <a16:creationId xmlns:a16="http://schemas.microsoft.com/office/drawing/2014/main" id="{E43A25B3-19B2-C58B-62AD-E0F6D23D8A9B}"/>
              </a:ext>
            </a:extLst>
          </p:cNvPr>
          <p:cNvSpPr txBox="1"/>
          <p:nvPr/>
        </p:nvSpPr>
        <p:spPr>
          <a:xfrm>
            <a:off x="462847" y="7041648"/>
            <a:ext cx="1596326" cy="1107996"/>
          </a:xfrm>
          <a:prstGeom prst="rect">
            <a:avLst/>
          </a:prstGeom>
          <a:noFill/>
          <a:ln>
            <a:noFill/>
          </a:ln>
        </p:spPr>
        <p:txBody>
          <a:bodyPr spcFirstLastPara="1" wrap="square" lIns="91425" tIns="45700" rIns="91425" bIns="45700" anchor="t" anchorCtr="0">
            <a:spAutoFit/>
          </a:bodyPr>
          <a:lstStyle/>
          <a:p>
            <a:pPr>
              <a:buClr>
                <a:srgbClr val="000000"/>
              </a:buClr>
              <a:buFont typeface="Arial"/>
              <a:buNone/>
            </a:pPr>
            <a:r>
              <a:rPr lang="en-US" sz="6600" kern="0" dirty="0">
                <a:solidFill>
                  <a:srgbClr val="964FC1"/>
                </a:solidFill>
                <a:latin typeface="Aharoni" panose="02010803020104030203" pitchFamily="2" charset="-79"/>
                <a:ea typeface="Aharoni"/>
                <a:cs typeface="Aharoni" panose="02010803020104030203" pitchFamily="2" charset="-79"/>
                <a:sym typeface="Aharoni"/>
              </a:rPr>
              <a:t>1</a:t>
            </a:r>
            <a:endParaRPr sz="6600" kern="0" dirty="0">
              <a:solidFill>
                <a:srgbClr val="964FC1"/>
              </a:solidFill>
              <a:latin typeface="Aharoni" panose="02010803020104030203" pitchFamily="2" charset="-79"/>
              <a:ea typeface="Aharoni"/>
              <a:cs typeface="Aharoni" panose="02010803020104030203" pitchFamily="2" charset="-79"/>
              <a:sym typeface="Aharoni"/>
            </a:endParaRPr>
          </a:p>
        </p:txBody>
      </p:sp>
      <p:sp>
        <p:nvSpPr>
          <p:cNvPr id="2" name="TextBox 1">
            <a:extLst>
              <a:ext uri="{FF2B5EF4-FFF2-40B4-BE49-F238E27FC236}">
                <a16:creationId xmlns:a16="http://schemas.microsoft.com/office/drawing/2014/main" id="{9A649D1B-3CBB-3BC4-A502-E3A95F0E19BF}"/>
              </a:ext>
            </a:extLst>
          </p:cNvPr>
          <p:cNvSpPr txBox="1"/>
          <p:nvPr/>
        </p:nvSpPr>
        <p:spPr>
          <a:xfrm>
            <a:off x="5166287" y="1513778"/>
            <a:ext cx="7008502" cy="3899144"/>
          </a:xfrm>
          <a:prstGeom prst="rect">
            <a:avLst/>
          </a:prstGeom>
          <a:noFill/>
        </p:spPr>
        <p:txBody>
          <a:bodyPr wrap="square">
            <a:spAutoFit/>
          </a:bodyPr>
          <a:lstStyle/>
          <a:p>
            <a:pPr>
              <a:lnSpc>
                <a:spcPts val="5100"/>
              </a:lnSpc>
            </a:pPr>
            <a:r>
              <a:rPr lang="en-US" sz="2000" b="1" dirty="0">
                <a:solidFill>
                  <a:srgbClr val="7068F4"/>
                </a:solidFill>
                <a:latin typeface="Barlow Bold" pitchFamily="34" charset="0"/>
                <a:ea typeface="Barlow Bold" pitchFamily="34" charset="-122"/>
                <a:cs typeface="Barlow Bold" pitchFamily="34" charset="-120"/>
              </a:rPr>
              <a:t>7. Technological Review &amp; Mobile interface</a:t>
            </a:r>
            <a:endParaRPr lang="he-IL" sz="2000" b="1" dirty="0">
              <a:solidFill>
                <a:srgbClr val="7068F4"/>
              </a:solidFill>
              <a:latin typeface="Barlow Bold" pitchFamily="34" charset="0"/>
              <a:ea typeface="Barlow Bold" pitchFamily="34" charset="-122"/>
              <a:cs typeface="Barlow Bold" pitchFamily="34" charset="-120"/>
            </a:endParaRPr>
          </a:p>
          <a:p>
            <a:pPr>
              <a:lnSpc>
                <a:spcPts val="5100"/>
              </a:lnSpc>
            </a:pPr>
            <a:r>
              <a:rPr lang="en-US" sz="2000" b="1" dirty="0">
                <a:solidFill>
                  <a:srgbClr val="7068F4"/>
                </a:solidFill>
                <a:latin typeface="Barlow Bold" pitchFamily="34" charset="0"/>
                <a:ea typeface="Barlow Bold" pitchFamily="34" charset="-122"/>
                <a:cs typeface="Barlow Bold" pitchFamily="34" charset="-120"/>
              </a:rPr>
              <a:t>8. Mechanical Engineering</a:t>
            </a:r>
            <a:endParaRPr lang="he-IL" sz="2000" b="1" dirty="0">
              <a:solidFill>
                <a:srgbClr val="7068F4"/>
              </a:solidFill>
              <a:latin typeface="Barlow Bold" pitchFamily="34" charset="0"/>
              <a:ea typeface="Barlow Bold" pitchFamily="34" charset="-122"/>
              <a:cs typeface="Barlow Bold" pitchFamily="34" charset="-120"/>
            </a:endParaRPr>
          </a:p>
          <a:p>
            <a:pPr>
              <a:lnSpc>
                <a:spcPts val="5100"/>
              </a:lnSpc>
            </a:pPr>
            <a:r>
              <a:rPr lang="en-US" sz="2000" b="1" dirty="0">
                <a:solidFill>
                  <a:srgbClr val="7068F4"/>
                </a:solidFill>
                <a:latin typeface="Barlow Bold" pitchFamily="34" charset="0"/>
                <a:ea typeface="Barlow Bold" pitchFamily="34" charset="-122"/>
                <a:cs typeface="Barlow Bold" pitchFamily="34" charset="-120"/>
              </a:rPr>
              <a:t>9. System Architecture</a:t>
            </a:r>
            <a:endParaRPr lang="he-IL" sz="2000" b="1" dirty="0">
              <a:solidFill>
                <a:srgbClr val="7068F4"/>
              </a:solidFill>
              <a:latin typeface="Barlow Bold" pitchFamily="34" charset="0"/>
              <a:ea typeface="Barlow Bold" pitchFamily="34" charset="-122"/>
              <a:cs typeface="Barlow Bold" pitchFamily="34" charset="-120"/>
            </a:endParaRPr>
          </a:p>
          <a:p>
            <a:pPr>
              <a:lnSpc>
                <a:spcPts val="5100"/>
              </a:lnSpc>
            </a:pPr>
            <a:r>
              <a:rPr lang="en-US" sz="2000" b="1" dirty="0">
                <a:solidFill>
                  <a:srgbClr val="7068F4"/>
                </a:solidFill>
                <a:latin typeface="Barlow Bold" pitchFamily="34" charset="0"/>
                <a:ea typeface="Barlow Bold" pitchFamily="34" charset="-122"/>
                <a:cs typeface="Barlow Bold" pitchFamily="34" charset="-120"/>
              </a:rPr>
              <a:t>10. Use Case &amp; Sequence &amp; Activity Diagram</a:t>
            </a:r>
          </a:p>
          <a:p>
            <a:pPr>
              <a:lnSpc>
                <a:spcPts val="5100"/>
              </a:lnSpc>
            </a:pPr>
            <a:r>
              <a:rPr lang="en-US" sz="2000" b="1" dirty="0">
                <a:solidFill>
                  <a:srgbClr val="7068F4"/>
                </a:solidFill>
                <a:latin typeface="Barlow Bold" pitchFamily="34" charset="0"/>
                <a:ea typeface="Barlow Bold" pitchFamily="34" charset="-122"/>
                <a:cs typeface="Barlow Bold" pitchFamily="34" charset="-120"/>
              </a:rPr>
              <a:t>11. Challenges </a:t>
            </a:r>
          </a:p>
          <a:p>
            <a:pPr>
              <a:lnSpc>
                <a:spcPts val="5100"/>
              </a:lnSpc>
            </a:pPr>
            <a:r>
              <a:rPr lang="en-US" sz="2000" b="1" dirty="0">
                <a:solidFill>
                  <a:srgbClr val="7068F4"/>
                </a:solidFill>
                <a:latin typeface="Barlow Bold" pitchFamily="34" charset="0"/>
                <a:ea typeface="Barlow Bold" pitchFamily="34" charset="-122"/>
                <a:cs typeface="Barlow Bold" pitchFamily="34" charset="-120"/>
              </a:rPr>
              <a:t>12. Measuring Project Success (Evaluation Metrics)</a:t>
            </a:r>
          </a:p>
        </p:txBody>
      </p:sp>
    </p:spTree>
    <p:extLst>
      <p:ext uri="{BB962C8B-B14F-4D97-AF65-F5344CB8AC3E}">
        <p14:creationId xmlns:p14="http://schemas.microsoft.com/office/powerpoint/2010/main" val="38427228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946E42-21DA-8043-F546-837B3A62E56C}"/>
              </a:ext>
            </a:extLst>
          </p:cNvPr>
          <p:cNvSpPr txBox="1"/>
          <p:nvPr/>
        </p:nvSpPr>
        <p:spPr>
          <a:xfrm>
            <a:off x="516366" y="1614436"/>
            <a:ext cx="8961121" cy="6123856"/>
          </a:xfrm>
          <a:prstGeom prst="rect">
            <a:avLst/>
          </a:prstGeom>
          <a:noFill/>
        </p:spPr>
        <p:txBody>
          <a:bodyPr wrap="square">
            <a:spAutoFit/>
          </a:bodyPr>
          <a:lstStyle/>
          <a:p>
            <a:pPr>
              <a:lnSpc>
                <a:spcPct val="150000"/>
              </a:lnSpc>
              <a:buNone/>
            </a:pPr>
            <a:r>
              <a:rPr lang="en-US" sz="2400" b="1" dirty="0">
                <a:latin typeface="Montserrat" panose="00000500000000000000" pitchFamily="2" charset="0"/>
              </a:rPr>
              <a:t>🔧 Mechanical Side</a:t>
            </a:r>
          </a:p>
          <a:p>
            <a:pPr>
              <a:lnSpc>
                <a:spcPct val="150000"/>
              </a:lnSpc>
              <a:buFont typeface="Arial" panose="020B0604020202020204" pitchFamily="34" charset="0"/>
              <a:buChar char="•"/>
            </a:pPr>
            <a:r>
              <a:rPr lang="en-US" sz="2400" dirty="0">
                <a:latin typeface="Montserrat" panose="00000500000000000000" pitchFamily="2" charset="0"/>
              </a:rPr>
              <a:t>Limited access to hardware components and tools</a:t>
            </a:r>
          </a:p>
          <a:p>
            <a:pPr>
              <a:lnSpc>
                <a:spcPct val="150000"/>
              </a:lnSpc>
              <a:buFont typeface="Arial" panose="020B0604020202020204" pitchFamily="34" charset="0"/>
              <a:buChar char="•"/>
            </a:pPr>
            <a:r>
              <a:rPr lang="en-US" sz="2400" dirty="0">
                <a:latin typeface="Montserrat" panose="00000500000000000000" pitchFamily="2" charset="0"/>
              </a:rPr>
              <a:t>Difficulty testing the pill dispensing mechanism in real conditions</a:t>
            </a:r>
          </a:p>
          <a:p>
            <a:pPr>
              <a:lnSpc>
                <a:spcPct val="150000"/>
              </a:lnSpc>
              <a:buFont typeface="Arial" panose="020B0604020202020204" pitchFamily="34" charset="0"/>
              <a:buChar char="•"/>
            </a:pPr>
            <a:r>
              <a:rPr lang="en-US" sz="2400" dirty="0">
                <a:latin typeface="Montserrat" panose="00000500000000000000" pitchFamily="2" charset="0"/>
              </a:rPr>
              <a:t>Integrating sensors into a compact physical design</a:t>
            </a:r>
          </a:p>
          <a:p>
            <a:pPr>
              <a:lnSpc>
                <a:spcPct val="150000"/>
              </a:lnSpc>
              <a:buFont typeface="Arial" panose="020B0604020202020204" pitchFamily="34" charset="0"/>
              <a:buChar char="•"/>
            </a:pPr>
            <a:endParaRPr lang="en-US" sz="2400" dirty="0">
              <a:latin typeface="Montserrat" panose="00000500000000000000" pitchFamily="2" charset="0"/>
            </a:endParaRPr>
          </a:p>
          <a:p>
            <a:pPr>
              <a:lnSpc>
                <a:spcPct val="150000"/>
              </a:lnSpc>
              <a:buNone/>
            </a:pPr>
            <a:r>
              <a:rPr lang="en-US" sz="2400" b="1" dirty="0">
                <a:latin typeface="Montserrat" panose="00000500000000000000" pitchFamily="2" charset="0"/>
              </a:rPr>
              <a:t>💻 Software Side</a:t>
            </a:r>
          </a:p>
          <a:p>
            <a:pPr>
              <a:lnSpc>
                <a:spcPct val="150000"/>
              </a:lnSpc>
              <a:buFont typeface="Arial" panose="020B0604020202020204" pitchFamily="34" charset="0"/>
              <a:buChar char="•"/>
            </a:pPr>
            <a:r>
              <a:rPr lang="en-US" sz="2400" dirty="0">
                <a:latin typeface="Montserrat" panose="00000500000000000000" pitchFamily="2" charset="0"/>
              </a:rPr>
              <a:t>Ensuring real-time sync between app, dispenser, and cloud</a:t>
            </a:r>
          </a:p>
          <a:p>
            <a:pPr>
              <a:lnSpc>
                <a:spcPct val="150000"/>
              </a:lnSpc>
              <a:buFont typeface="Arial" panose="020B0604020202020204" pitchFamily="34" charset="0"/>
              <a:buChar char="•"/>
            </a:pPr>
            <a:r>
              <a:rPr lang="en-US" sz="2400" dirty="0">
                <a:latin typeface="Montserrat" panose="00000500000000000000" pitchFamily="2" charset="0"/>
              </a:rPr>
              <a:t>Developing a reliable AI model with limited data</a:t>
            </a:r>
          </a:p>
          <a:p>
            <a:pPr>
              <a:lnSpc>
                <a:spcPct val="150000"/>
              </a:lnSpc>
              <a:buFont typeface="Arial" panose="020B0604020202020204" pitchFamily="34" charset="0"/>
              <a:buChar char="•"/>
            </a:pPr>
            <a:r>
              <a:rPr lang="en-US" sz="2400" dirty="0">
                <a:latin typeface="Montserrat" panose="00000500000000000000" pitchFamily="2" charset="0"/>
              </a:rPr>
              <a:t>Managing data privacy and secure access</a:t>
            </a:r>
          </a:p>
        </p:txBody>
      </p:sp>
      <p:sp>
        <p:nvSpPr>
          <p:cNvPr id="6" name="Text 0">
            <a:extLst>
              <a:ext uri="{FF2B5EF4-FFF2-40B4-BE49-F238E27FC236}">
                <a16:creationId xmlns:a16="http://schemas.microsoft.com/office/drawing/2014/main" id="{F19AC0EC-8C84-7F5C-F60A-7571BBB49225}"/>
              </a:ext>
            </a:extLst>
          </p:cNvPr>
          <p:cNvSpPr/>
          <p:nvPr/>
        </p:nvSpPr>
        <p:spPr>
          <a:xfrm>
            <a:off x="675913" y="790705"/>
            <a:ext cx="2850713" cy="356235"/>
          </a:xfrm>
          <a:prstGeom prst="rect">
            <a:avLst/>
          </a:prstGeom>
          <a:noFill/>
          <a:ln/>
        </p:spPr>
        <p:txBody>
          <a:bodyPr wrap="none" lIns="0" tIns="0" rIns="0" bIns="0" rtlCol="0" anchor="t"/>
          <a:lstStyle/>
          <a:p>
            <a:pPr marL="0" indent="0" algn="l">
              <a:lnSpc>
                <a:spcPts val="2800"/>
              </a:lnSpc>
              <a:buNone/>
            </a:pPr>
            <a:r>
              <a:rPr lang="en-US" sz="4100" b="1" dirty="0">
                <a:solidFill>
                  <a:srgbClr val="7068F4"/>
                </a:solidFill>
                <a:latin typeface="Barlow Bold" pitchFamily="34" charset="0"/>
                <a:ea typeface="Barlow Bold" pitchFamily="34" charset="-122"/>
                <a:cs typeface="Barlow Bold" pitchFamily="34" charset="-120"/>
              </a:rPr>
              <a:t>Challenges We Could Face</a:t>
            </a:r>
          </a:p>
        </p:txBody>
      </p:sp>
      <p:pic>
        <p:nvPicPr>
          <p:cNvPr id="8" name="Picture 7">
            <a:extLst>
              <a:ext uri="{FF2B5EF4-FFF2-40B4-BE49-F238E27FC236}">
                <a16:creationId xmlns:a16="http://schemas.microsoft.com/office/drawing/2014/main" id="{A97EC844-D810-998C-6884-BF9C4A52824D}"/>
              </a:ext>
            </a:extLst>
          </p:cNvPr>
          <p:cNvPicPr>
            <a:picLocks noChangeAspect="1"/>
          </p:cNvPicPr>
          <p:nvPr/>
        </p:nvPicPr>
        <p:blipFill>
          <a:blip r:embed="rId3"/>
          <a:stretch>
            <a:fillRect/>
          </a:stretch>
        </p:blipFill>
        <p:spPr>
          <a:xfrm>
            <a:off x="9230850" y="1614436"/>
            <a:ext cx="5399550" cy="5399550"/>
          </a:xfrm>
          <a:prstGeom prst="rect">
            <a:avLst/>
          </a:prstGeom>
        </p:spPr>
      </p:pic>
      <p:pic>
        <p:nvPicPr>
          <p:cNvPr id="9" name="Picture 8">
            <a:extLst>
              <a:ext uri="{FF2B5EF4-FFF2-40B4-BE49-F238E27FC236}">
                <a16:creationId xmlns:a16="http://schemas.microsoft.com/office/drawing/2014/main" id="{AEFFA1ED-EEDB-EB4B-5547-05DBDC25FFE1}"/>
              </a:ext>
            </a:extLst>
          </p:cNvPr>
          <p:cNvPicPr>
            <a:picLocks noChangeAspect="1"/>
          </p:cNvPicPr>
          <p:nvPr/>
        </p:nvPicPr>
        <p:blipFill>
          <a:blip r:embed="rId4"/>
          <a:stretch>
            <a:fillRect/>
          </a:stretch>
        </p:blipFill>
        <p:spPr>
          <a:xfrm>
            <a:off x="13272692" y="7156539"/>
            <a:ext cx="1357708" cy="926987"/>
          </a:xfrm>
          <a:prstGeom prst="rect">
            <a:avLst/>
          </a:prstGeom>
        </p:spPr>
      </p:pic>
      <p:sp>
        <p:nvSpPr>
          <p:cNvPr id="10" name="Google Shape;222;p18">
            <a:extLst>
              <a:ext uri="{FF2B5EF4-FFF2-40B4-BE49-F238E27FC236}">
                <a16:creationId xmlns:a16="http://schemas.microsoft.com/office/drawing/2014/main" id="{79A232A2-089D-FA72-F8B7-70CD0E131BF2}"/>
              </a:ext>
            </a:extLst>
          </p:cNvPr>
          <p:cNvSpPr txBox="1"/>
          <p:nvPr/>
        </p:nvSpPr>
        <p:spPr>
          <a:xfrm>
            <a:off x="12894225" y="236707"/>
            <a:ext cx="1596326" cy="1107955"/>
          </a:xfrm>
          <a:prstGeom prst="rect">
            <a:avLst/>
          </a:prstGeom>
          <a:noFill/>
          <a:ln>
            <a:noFill/>
          </a:ln>
        </p:spPr>
        <p:txBody>
          <a:bodyPr spcFirstLastPara="1" wrap="square" lIns="91425" tIns="45700" rIns="91425" bIns="45700" anchor="t" anchorCtr="0">
            <a:spAutoFit/>
          </a:bodyPr>
          <a:lstStyle/>
          <a:p>
            <a:pPr>
              <a:buClr>
                <a:srgbClr val="000000"/>
              </a:buClr>
              <a:buFont typeface="Arial"/>
              <a:buNone/>
            </a:pPr>
            <a:r>
              <a:rPr lang="he-IL" sz="6600" kern="0" dirty="0">
                <a:solidFill>
                  <a:srgbClr val="964FC1"/>
                </a:solidFill>
                <a:ea typeface="Aharoni"/>
                <a:cs typeface="Aharoni"/>
                <a:sym typeface="Aharoni"/>
              </a:rPr>
              <a:t>19</a:t>
            </a:r>
          </a:p>
        </p:txBody>
      </p:sp>
    </p:spTree>
    <p:extLst>
      <p:ext uri="{BB962C8B-B14F-4D97-AF65-F5344CB8AC3E}">
        <p14:creationId xmlns:p14="http://schemas.microsoft.com/office/powerpoint/2010/main" val="3166379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name="Slide 18">
    <p:spTree>
      <p:nvGrpSpPr>
        <p:cNvPr id="1" name=""/>
        <p:cNvGrpSpPr/>
        <p:nvPr/>
      </p:nvGrpSpPr>
      <p:grpSpPr>
        <a:xfrm>
          <a:off x="0" y="0"/>
          <a:ext cx="0" cy="0"/>
          <a:chOff x="0" y="0"/>
          <a:chExt cx="0" cy="0"/>
        </a:xfrm>
      </p:grpSpPr>
      <p:sp>
        <p:nvSpPr>
          <p:cNvPr id="2" name="Text 0"/>
          <p:cNvSpPr/>
          <p:nvPr/>
        </p:nvSpPr>
        <p:spPr>
          <a:xfrm>
            <a:off x="428487" y="612588"/>
            <a:ext cx="2850713" cy="356235"/>
          </a:xfrm>
          <a:prstGeom prst="rect">
            <a:avLst/>
          </a:prstGeom>
          <a:noFill/>
          <a:ln/>
        </p:spPr>
        <p:txBody>
          <a:bodyPr wrap="none" lIns="0" tIns="0" rIns="0" bIns="0" rtlCol="0" anchor="t"/>
          <a:lstStyle/>
          <a:p>
            <a:pPr marL="0" indent="0" algn="l">
              <a:lnSpc>
                <a:spcPts val="2800"/>
              </a:lnSpc>
              <a:buNone/>
            </a:pPr>
            <a:r>
              <a:rPr lang="en-US" sz="4100" b="1" dirty="0">
                <a:solidFill>
                  <a:srgbClr val="7068F4"/>
                </a:solidFill>
                <a:latin typeface="Barlow Bold" pitchFamily="34" charset="0"/>
                <a:ea typeface="Barlow Bold" pitchFamily="34" charset="-122"/>
                <a:cs typeface="Barlow Bold" pitchFamily="34" charset="-120"/>
              </a:rPr>
              <a:t>Measuring Project Success</a:t>
            </a:r>
            <a:endParaRPr lang="en-US" sz="4100" dirty="0"/>
          </a:p>
        </p:txBody>
      </p:sp>
      <p:sp>
        <p:nvSpPr>
          <p:cNvPr id="3" name="Text 1"/>
          <p:cNvSpPr/>
          <p:nvPr/>
        </p:nvSpPr>
        <p:spPr>
          <a:xfrm>
            <a:off x="428487" y="1292457"/>
            <a:ext cx="13872210" cy="846801"/>
          </a:xfrm>
          <a:prstGeom prst="rect">
            <a:avLst/>
          </a:prstGeom>
          <a:noFill/>
          <a:ln/>
        </p:spPr>
        <p:txBody>
          <a:bodyPr wrap="none" lIns="0" tIns="0" rIns="0" bIns="0" rtlCol="0" anchor="t"/>
          <a:lstStyle/>
          <a:p>
            <a:pPr marL="0" indent="0" algn="l">
              <a:lnSpc>
                <a:spcPts val="1350"/>
              </a:lnSpc>
              <a:buNone/>
            </a:pPr>
            <a:r>
              <a:rPr lang="en-US" sz="2400" dirty="0">
                <a:solidFill>
                  <a:srgbClr val="272525"/>
                </a:solidFill>
                <a:latin typeface="Montserrat" pitchFamily="34" charset="0"/>
                <a:ea typeface="Montserrat" pitchFamily="34" charset="-122"/>
                <a:cs typeface="Montserrat" pitchFamily="34" charset="-120"/>
              </a:rPr>
              <a:t>We built PillMate to solve a real problem.</a:t>
            </a:r>
            <a:endParaRPr lang="en-US" sz="2400" dirty="0"/>
          </a:p>
        </p:txBody>
      </p:sp>
      <p:pic>
        <p:nvPicPr>
          <p:cNvPr id="4" name="Image 0" descr="preencoded.png"/>
          <p:cNvPicPr>
            <a:picLocks noChangeAspect="1"/>
          </p:cNvPicPr>
          <p:nvPr/>
        </p:nvPicPr>
        <p:blipFill>
          <a:blip r:embed="rId3"/>
          <a:stretch>
            <a:fillRect/>
          </a:stretch>
        </p:blipFill>
        <p:spPr>
          <a:xfrm>
            <a:off x="517854" y="1700355"/>
            <a:ext cx="619530" cy="619530"/>
          </a:xfrm>
          <a:prstGeom prst="rect">
            <a:avLst/>
          </a:prstGeom>
        </p:spPr>
      </p:pic>
      <p:pic>
        <p:nvPicPr>
          <p:cNvPr id="7" name="Image 1" descr="preencoded.png"/>
          <p:cNvPicPr>
            <a:picLocks noChangeAspect="1"/>
          </p:cNvPicPr>
          <p:nvPr/>
        </p:nvPicPr>
        <p:blipFill>
          <a:blip r:embed="rId4"/>
          <a:stretch>
            <a:fillRect/>
          </a:stretch>
        </p:blipFill>
        <p:spPr>
          <a:xfrm>
            <a:off x="489787" y="3845678"/>
            <a:ext cx="647597" cy="647597"/>
          </a:xfrm>
          <a:prstGeom prst="rect">
            <a:avLst/>
          </a:prstGeom>
        </p:spPr>
      </p:pic>
      <p:pic>
        <p:nvPicPr>
          <p:cNvPr id="10" name="Image 2" descr="preencoded.png"/>
          <p:cNvPicPr>
            <a:picLocks noChangeAspect="1"/>
          </p:cNvPicPr>
          <p:nvPr/>
        </p:nvPicPr>
        <p:blipFill>
          <a:blip r:embed="rId5"/>
          <a:stretch>
            <a:fillRect/>
          </a:stretch>
        </p:blipFill>
        <p:spPr>
          <a:xfrm>
            <a:off x="443773" y="5373194"/>
            <a:ext cx="639752" cy="639752"/>
          </a:xfrm>
          <a:prstGeom prst="rect">
            <a:avLst/>
          </a:prstGeom>
        </p:spPr>
      </p:pic>
      <p:sp>
        <p:nvSpPr>
          <p:cNvPr id="12" name="Text 7"/>
          <p:cNvSpPr/>
          <p:nvPr/>
        </p:nvSpPr>
        <p:spPr>
          <a:xfrm>
            <a:off x="370115" y="7166297"/>
            <a:ext cx="8477728" cy="1129026"/>
          </a:xfrm>
          <a:prstGeom prst="rect">
            <a:avLst/>
          </a:prstGeom>
          <a:noFill/>
          <a:ln/>
        </p:spPr>
        <p:txBody>
          <a:bodyPr wrap="square" lIns="0" tIns="0" rIns="0" bIns="0" rtlCol="0" anchor="t"/>
          <a:lstStyle/>
          <a:p>
            <a:pPr marL="0" indent="0" algn="l">
              <a:buNone/>
            </a:pPr>
            <a:endParaRPr lang="en-US" sz="2000" dirty="0"/>
          </a:p>
        </p:txBody>
      </p:sp>
      <p:sp>
        <p:nvSpPr>
          <p:cNvPr id="13" name="Text 8"/>
          <p:cNvSpPr/>
          <p:nvPr/>
        </p:nvSpPr>
        <p:spPr>
          <a:xfrm>
            <a:off x="741888" y="498790"/>
            <a:ext cx="13872210" cy="173355"/>
          </a:xfrm>
          <a:prstGeom prst="rect">
            <a:avLst/>
          </a:prstGeom>
          <a:noFill/>
          <a:ln/>
        </p:spPr>
        <p:txBody>
          <a:bodyPr wrap="none" lIns="0" tIns="0" rIns="0" bIns="0" rtlCol="0" anchor="t"/>
          <a:lstStyle/>
          <a:p>
            <a:pPr marL="0" indent="0" algn="l">
              <a:lnSpc>
                <a:spcPts val="1350"/>
              </a:lnSpc>
              <a:buNone/>
            </a:pPr>
            <a:endParaRPr lang="en-US" sz="2000" b="1" dirty="0"/>
          </a:p>
        </p:txBody>
      </p:sp>
      <p:pic>
        <p:nvPicPr>
          <p:cNvPr id="16" name="Image 0">
            <a:extLst>
              <a:ext uri="{FF2B5EF4-FFF2-40B4-BE49-F238E27FC236}">
                <a16:creationId xmlns:a16="http://schemas.microsoft.com/office/drawing/2014/main" id="{CA870006-F08D-F7AA-DC66-1D89A38C2B9A}"/>
              </a:ext>
            </a:extLst>
          </p:cNvPr>
          <p:cNvPicPr>
            <a:picLocks noChangeAspect="1"/>
          </p:cNvPicPr>
          <p:nvPr/>
        </p:nvPicPr>
        <p:blipFill>
          <a:blip r:embed="rId6"/>
          <a:stretch>
            <a:fillRect/>
          </a:stretch>
        </p:blipFill>
        <p:spPr>
          <a:xfrm>
            <a:off x="9388887" y="38769"/>
            <a:ext cx="5241514" cy="8261854"/>
          </a:xfrm>
          <a:prstGeom prst="rect">
            <a:avLst/>
          </a:prstGeom>
        </p:spPr>
      </p:pic>
      <p:pic>
        <p:nvPicPr>
          <p:cNvPr id="17" name="Picture 16">
            <a:extLst>
              <a:ext uri="{FF2B5EF4-FFF2-40B4-BE49-F238E27FC236}">
                <a16:creationId xmlns:a16="http://schemas.microsoft.com/office/drawing/2014/main" id="{EE86B4FF-59D0-C9D7-CEA6-687D54201361}"/>
              </a:ext>
            </a:extLst>
          </p:cNvPr>
          <p:cNvPicPr>
            <a:picLocks noChangeAspect="1"/>
          </p:cNvPicPr>
          <p:nvPr/>
        </p:nvPicPr>
        <p:blipFill>
          <a:blip r:embed="rId7"/>
          <a:stretch>
            <a:fillRect/>
          </a:stretch>
        </p:blipFill>
        <p:spPr>
          <a:xfrm>
            <a:off x="13244938" y="14958"/>
            <a:ext cx="1357708" cy="926987"/>
          </a:xfrm>
          <a:prstGeom prst="rect">
            <a:avLst/>
          </a:prstGeom>
        </p:spPr>
      </p:pic>
      <p:sp>
        <p:nvSpPr>
          <p:cNvPr id="14" name="Google Shape;222;p18">
            <a:extLst>
              <a:ext uri="{FF2B5EF4-FFF2-40B4-BE49-F238E27FC236}">
                <a16:creationId xmlns:a16="http://schemas.microsoft.com/office/drawing/2014/main" id="{1230A5E8-CB01-3772-3E90-D01EFE15D401}"/>
              </a:ext>
            </a:extLst>
          </p:cNvPr>
          <p:cNvSpPr txBox="1"/>
          <p:nvPr/>
        </p:nvSpPr>
        <p:spPr>
          <a:xfrm>
            <a:off x="8340000" y="49927"/>
            <a:ext cx="1596326" cy="1107996"/>
          </a:xfrm>
          <a:prstGeom prst="rect">
            <a:avLst/>
          </a:prstGeom>
          <a:noFill/>
          <a:ln>
            <a:noFill/>
          </a:ln>
        </p:spPr>
        <p:txBody>
          <a:bodyPr spcFirstLastPara="1" wrap="square" lIns="91425" tIns="45700" rIns="91425" bIns="45700" anchor="t" anchorCtr="0">
            <a:spAutoFit/>
          </a:bodyPr>
          <a:lstStyle/>
          <a:p>
            <a:pPr>
              <a:buClr>
                <a:srgbClr val="000000"/>
              </a:buClr>
              <a:buFont typeface="Arial"/>
              <a:buNone/>
            </a:pPr>
            <a:r>
              <a:rPr lang="en-US" sz="6600" kern="0" dirty="0">
                <a:solidFill>
                  <a:srgbClr val="964FC1"/>
                </a:solidFill>
                <a:latin typeface="Aharoni" panose="02010803020104030203" pitchFamily="2" charset="-79"/>
                <a:ea typeface="Aharoni"/>
                <a:cs typeface="Aharoni" panose="02010803020104030203" pitchFamily="2" charset="-79"/>
                <a:sym typeface="Aharoni"/>
              </a:rPr>
              <a:t>20</a:t>
            </a:r>
            <a:endParaRPr sz="6600" kern="0" dirty="0">
              <a:solidFill>
                <a:srgbClr val="964FC1"/>
              </a:solidFill>
              <a:latin typeface="Aharoni" panose="02010803020104030203" pitchFamily="2" charset="-79"/>
              <a:ea typeface="Aharoni"/>
              <a:cs typeface="Aharoni" panose="02010803020104030203" pitchFamily="2" charset="-79"/>
              <a:sym typeface="Aharoni"/>
            </a:endParaRPr>
          </a:p>
        </p:txBody>
      </p:sp>
      <p:sp>
        <p:nvSpPr>
          <p:cNvPr id="18" name="TextBox 17">
            <a:extLst>
              <a:ext uri="{FF2B5EF4-FFF2-40B4-BE49-F238E27FC236}">
                <a16:creationId xmlns:a16="http://schemas.microsoft.com/office/drawing/2014/main" id="{D844F22A-95A4-2B61-901B-77EE27A2D846}"/>
              </a:ext>
            </a:extLst>
          </p:cNvPr>
          <p:cNvSpPr txBox="1"/>
          <p:nvPr/>
        </p:nvSpPr>
        <p:spPr>
          <a:xfrm>
            <a:off x="443012" y="6184936"/>
            <a:ext cx="7315200" cy="523220"/>
          </a:xfrm>
          <a:prstGeom prst="rect">
            <a:avLst/>
          </a:prstGeom>
          <a:noFill/>
        </p:spPr>
        <p:txBody>
          <a:bodyPr wrap="square">
            <a:spAutoFit/>
          </a:bodyPr>
          <a:lstStyle/>
          <a:p>
            <a:r>
              <a:rPr lang="en-US" sz="2800" dirty="0">
                <a:latin typeface="Barlow" pitchFamily="2" charset="77"/>
              </a:rPr>
              <a:t>Positive User Feedback</a:t>
            </a:r>
            <a:endParaRPr lang="en-IL" sz="2800" dirty="0">
              <a:latin typeface="Barlow" pitchFamily="2" charset="77"/>
            </a:endParaRPr>
          </a:p>
        </p:txBody>
      </p:sp>
      <p:sp>
        <p:nvSpPr>
          <p:cNvPr id="21" name="TextBox 20">
            <a:extLst>
              <a:ext uri="{FF2B5EF4-FFF2-40B4-BE49-F238E27FC236}">
                <a16:creationId xmlns:a16="http://schemas.microsoft.com/office/drawing/2014/main" id="{4CA7F389-2AC2-7F91-173B-D0243DA93359}"/>
              </a:ext>
            </a:extLst>
          </p:cNvPr>
          <p:cNvSpPr txBox="1"/>
          <p:nvPr/>
        </p:nvSpPr>
        <p:spPr>
          <a:xfrm>
            <a:off x="428487" y="4604640"/>
            <a:ext cx="7315200" cy="523220"/>
          </a:xfrm>
          <a:prstGeom prst="rect">
            <a:avLst/>
          </a:prstGeom>
          <a:noFill/>
        </p:spPr>
        <p:txBody>
          <a:bodyPr wrap="square">
            <a:spAutoFit/>
          </a:bodyPr>
          <a:lstStyle/>
          <a:p>
            <a:r>
              <a:rPr lang="en-US" sz="2800" dirty="0">
                <a:latin typeface="Barlow" pitchFamily="2" charset="77"/>
              </a:rPr>
              <a:t>Personalized Interaction Warnings</a:t>
            </a:r>
            <a:endParaRPr lang="en-IL" sz="2800" dirty="0">
              <a:latin typeface="Barlow" pitchFamily="2" charset="77"/>
            </a:endParaRPr>
          </a:p>
        </p:txBody>
      </p:sp>
      <p:sp>
        <p:nvSpPr>
          <p:cNvPr id="23" name="TextBox 22">
            <a:extLst>
              <a:ext uri="{FF2B5EF4-FFF2-40B4-BE49-F238E27FC236}">
                <a16:creationId xmlns:a16="http://schemas.microsoft.com/office/drawing/2014/main" id="{F72F4220-8330-082C-0F64-2FFD41199D4A}"/>
              </a:ext>
            </a:extLst>
          </p:cNvPr>
          <p:cNvSpPr txBox="1"/>
          <p:nvPr/>
        </p:nvSpPr>
        <p:spPr>
          <a:xfrm>
            <a:off x="443012" y="3024344"/>
            <a:ext cx="7315200" cy="523220"/>
          </a:xfrm>
          <a:prstGeom prst="rect">
            <a:avLst/>
          </a:prstGeom>
          <a:noFill/>
        </p:spPr>
        <p:txBody>
          <a:bodyPr wrap="square">
            <a:spAutoFit/>
          </a:bodyPr>
          <a:lstStyle/>
          <a:p>
            <a:r>
              <a:rPr lang="en-US" sz="2800" dirty="0">
                <a:latin typeface="Barlow" pitchFamily="2" charset="77"/>
              </a:rPr>
              <a:t>Verified Pill Removal in Real Time</a:t>
            </a:r>
            <a:endParaRPr lang="en-IL" sz="2800" dirty="0">
              <a:latin typeface="Barlow" pitchFamily="2" charset="77"/>
            </a:endParaRPr>
          </a:p>
        </p:txBody>
      </p:sp>
      <p:sp>
        <p:nvSpPr>
          <p:cNvPr id="26" name="TextBox 25">
            <a:extLst>
              <a:ext uri="{FF2B5EF4-FFF2-40B4-BE49-F238E27FC236}">
                <a16:creationId xmlns:a16="http://schemas.microsoft.com/office/drawing/2014/main" id="{22617300-460C-0D65-64FE-6D9185C4B95C}"/>
              </a:ext>
            </a:extLst>
          </p:cNvPr>
          <p:cNvSpPr txBox="1"/>
          <p:nvPr/>
        </p:nvSpPr>
        <p:spPr>
          <a:xfrm>
            <a:off x="517854" y="2728612"/>
            <a:ext cx="7315200" cy="298800"/>
          </a:xfrm>
          <a:prstGeom prst="rect">
            <a:avLst/>
          </a:prstGeom>
          <a:noFill/>
        </p:spPr>
        <p:txBody>
          <a:bodyPr wrap="square">
            <a:spAutoFit/>
          </a:bodyPr>
          <a:lstStyle/>
          <a:p>
            <a:pPr marL="0" indent="0" algn="l">
              <a:lnSpc>
                <a:spcPts val="1400"/>
              </a:lnSpc>
              <a:buNone/>
            </a:pPr>
            <a:r>
              <a:rPr lang="en-US" sz="2800" dirty="0">
                <a:latin typeface="Barlow" pitchFamily="2" charset="77"/>
              </a:rPr>
              <a:t>Reduce or Double Doses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08196"/>
          </a:xfrm>
          <a:prstGeom prst="rect">
            <a:avLst/>
          </a:prstGeom>
        </p:spPr>
      </p:pic>
      <p:sp>
        <p:nvSpPr>
          <p:cNvPr id="4" name="Text 1"/>
          <p:cNvSpPr/>
          <p:nvPr/>
        </p:nvSpPr>
        <p:spPr>
          <a:xfrm>
            <a:off x="4383637" y="4626601"/>
            <a:ext cx="5520527" cy="346710"/>
          </a:xfrm>
          <a:prstGeom prst="rect">
            <a:avLst/>
          </a:prstGeom>
          <a:noFill/>
          <a:ln/>
        </p:spPr>
        <p:txBody>
          <a:bodyPr wrap="none" lIns="0" tIns="0" rIns="0" bIns="0" rtlCol="0" anchor="t"/>
          <a:lstStyle/>
          <a:p>
            <a:pPr marL="0" indent="0" algn="l">
              <a:lnSpc>
                <a:spcPts val="2700"/>
              </a:lnSpc>
              <a:buNone/>
            </a:pPr>
            <a:r>
              <a:rPr lang="en-US" sz="2400" dirty="0">
                <a:solidFill>
                  <a:srgbClr val="272525"/>
                </a:solidFill>
                <a:latin typeface="Montserrat" pitchFamily="34" charset="0"/>
                <a:ea typeface="Montserrat" pitchFamily="34" charset="-122"/>
                <a:cs typeface="Montserrat" pitchFamily="34" charset="-120"/>
              </a:rPr>
              <a:t>We are ready for your questions.</a:t>
            </a:r>
            <a:endParaRPr lang="en-US" sz="2400" dirty="0"/>
          </a:p>
        </p:txBody>
      </p:sp>
      <p:sp>
        <p:nvSpPr>
          <p:cNvPr id="6" name="TextBox 5">
            <a:extLst>
              <a:ext uri="{FF2B5EF4-FFF2-40B4-BE49-F238E27FC236}">
                <a16:creationId xmlns:a16="http://schemas.microsoft.com/office/drawing/2014/main" id="{55B4362D-CCFE-F5F5-6E0A-C9FA39FC819D}"/>
              </a:ext>
            </a:extLst>
          </p:cNvPr>
          <p:cNvSpPr txBox="1"/>
          <p:nvPr/>
        </p:nvSpPr>
        <p:spPr>
          <a:xfrm>
            <a:off x="2635623" y="3064199"/>
            <a:ext cx="9735671" cy="1200329"/>
          </a:xfrm>
          <a:prstGeom prst="rect">
            <a:avLst/>
          </a:prstGeom>
          <a:noFill/>
        </p:spPr>
        <p:txBody>
          <a:bodyPr wrap="square">
            <a:spAutoFit/>
          </a:bodyPr>
          <a:lstStyle/>
          <a:p>
            <a:r>
              <a:rPr lang="en-US" sz="7200" dirty="0">
                <a:solidFill>
                  <a:srgbClr val="7030A0"/>
                </a:solidFill>
                <a:latin typeface="Bahnschrift SemiBold" panose="020B0502040204020203" pitchFamily="34" charset="0"/>
              </a:rPr>
              <a:t>Thank you for listening! </a:t>
            </a:r>
          </a:p>
        </p:txBody>
      </p:sp>
      <p:pic>
        <p:nvPicPr>
          <p:cNvPr id="7" name="Picture 6">
            <a:extLst>
              <a:ext uri="{FF2B5EF4-FFF2-40B4-BE49-F238E27FC236}">
                <a16:creationId xmlns:a16="http://schemas.microsoft.com/office/drawing/2014/main" id="{AB1278CB-8C29-435A-BAE0-5F9622111246}"/>
              </a:ext>
            </a:extLst>
          </p:cNvPr>
          <p:cNvPicPr>
            <a:picLocks noChangeAspect="1"/>
          </p:cNvPicPr>
          <p:nvPr/>
        </p:nvPicPr>
        <p:blipFill>
          <a:blip r:embed="rId4"/>
          <a:stretch>
            <a:fillRect/>
          </a:stretch>
        </p:blipFill>
        <p:spPr>
          <a:xfrm>
            <a:off x="13272692" y="7156539"/>
            <a:ext cx="1357708" cy="926987"/>
          </a:xfrm>
          <a:prstGeom prst="rect">
            <a:avLst/>
          </a:prstGeom>
        </p:spPr>
      </p:pic>
      <p:sp>
        <p:nvSpPr>
          <p:cNvPr id="5" name="TextBox 4">
            <a:extLst>
              <a:ext uri="{FF2B5EF4-FFF2-40B4-BE49-F238E27FC236}">
                <a16:creationId xmlns:a16="http://schemas.microsoft.com/office/drawing/2014/main" id="{B88C3E85-3194-0E8D-C8A0-61D31D948E56}"/>
              </a:ext>
            </a:extLst>
          </p:cNvPr>
          <p:cNvSpPr txBox="1"/>
          <p:nvPr/>
        </p:nvSpPr>
        <p:spPr>
          <a:xfrm>
            <a:off x="2198160" y="5776551"/>
            <a:ext cx="11753386" cy="1200329"/>
          </a:xfrm>
          <a:prstGeom prst="rect">
            <a:avLst/>
          </a:prstGeom>
          <a:noFill/>
        </p:spPr>
        <p:txBody>
          <a:bodyPr wrap="square">
            <a:spAutoFit/>
          </a:bodyPr>
          <a:lstStyle/>
          <a:p>
            <a:r>
              <a:rPr lang="en-US" sz="3600" b="1" dirty="0">
                <a:solidFill>
                  <a:srgbClr val="964FC1"/>
                </a:solidFill>
                <a:latin typeface="Abadi" panose="020B0604020104020204" pitchFamily="34" charset="0"/>
                <a:cs typeface="Aharoni" panose="02010803020104030203" pitchFamily="2" charset="-79"/>
              </a:rPr>
              <a:t>“Technology is best when it brings people together—and keeps them alive.” — Inspired by Matt Mullenweg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name="Slide 2">
    <p:spTree>
      <p:nvGrpSpPr>
        <p:cNvPr id="1" name=""/>
        <p:cNvGrpSpPr/>
        <p:nvPr/>
      </p:nvGrpSpPr>
      <p:grpSpPr>
        <a:xfrm>
          <a:off x="0" y="0"/>
          <a:ext cx="0" cy="0"/>
          <a:chOff x="0" y="0"/>
          <a:chExt cx="0" cy="0"/>
        </a:xfrm>
      </p:grpSpPr>
      <p:sp>
        <p:nvSpPr>
          <p:cNvPr id="2" name="Text 0"/>
          <p:cNvSpPr/>
          <p:nvPr/>
        </p:nvSpPr>
        <p:spPr>
          <a:xfrm>
            <a:off x="692826" y="544354"/>
            <a:ext cx="5068086" cy="735806"/>
          </a:xfrm>
          <a:prstGeom prst="rect">
            <a:avLst/>
          </a:prstGeom>
          <a:noFill/>
          <a:ln/>
        </p:spPr>
        <p:txBody>
          <a:bodyPr wrap="none" lIns="0" tIns="0" rIns="0" bIns="0" rtlCol="0" anchor="t"/>
          <a:lstStyle/>
          <a:p>
            <a:pPr marL="0" indent="0" algn="l">
              <a:lnSpc>
                <a:spcPts val="5100"/>
              </a:lnSpc>
              <a:buNone/>
            </a:pPr>
            <a:r>
              <a:rPr lang="en-US" sz="4100" b="1" dirty="0">
                <a:solidFill>
                  <a:srgbClr val="7068F4"/>
                </a:solidFill>
                <a:latin typeface="Barlow Bold" pitchFamily="34" charset="0"/>
                <a:ea typeface="Barlow Bold" pitchFamily="34" charset="-122"/>
                <a:cs typeface="Barlow Bold" pitchFamily="34" charset="-120"/>
              </a:rPr>
              <a:t>Introduction </a:t>
            </a:r>
            <a:endParaRPr lang="en-US" sz="4100" dirty="0"/>
          </a:p>
        </p:txBody>
      </p:sp>
      <p:sp>
        <p:nvSpPr>
          <p:cNvPr id="3" name="Text 1"/>
          <p:cNvSpPr/>
          <p:nvPr/>
        </p:nvSpPr>
        <p:spPr>
          <a:xfrm>
            <a:off x="478126" y="1932187"/>
            <a:ext cx="7557836" cy="815290"/>
          </a:xfrm>
          <a:prstGeom prst="rect">
            <a:avLst/>
          </a:prstGeom>
          <a:noFill/>
          <a:ln/>
        </p:spPr>
        <p:txBody>
          <a:bodyPr wrap="square" lIns="0" tIns="0" rIns="0" bIns="0" rtlCol="0" anchor="t"/>
          <a:lstStyle/>
          <a:p>
            <a:pPr marL="0" indent="0" algn="l">
              <a:lnSpc>
                <a:spcPts val="2450"/>
              </a:lnSpc>
              <a:buNone/>
            </a:pPr>
            <a:r>
              <a:rPr lang="en-US" sz="2400" dirty="0">
                <a:solidFill>
                  <a:srgbClr val="272525"/>
                </a:solidFill>
                <a:latin typeface="Montserrat" pitchFamily="34" charset="0"/>
                <a:ea typeface="Montserrat" pitchFamily="34" charset="-122"/>
                <a:cs typeface="Montserrat" pitchFamily="34" charset="-120"/>
              </a:rPr>
              <a:t>~ 150 million Europeans individuals struggle with medication adherence, particularly:</a:t>
            </a:r>
            <a:endParaRPr lang="en-US" sz="2400" dirty="0"/>
          </a:p>
        </p:txBody>
      </p:sp>
      <p:sp>
        <p:nvSpPr>
          <p:cNvPr id="4" name="Text 2"/>
          <p:cNvSpPr/>
          <p:nvPr/>
        </p:nvSpPr>
        <p:spPr>
          <a:xfrm>
            <a:off x="273277" y="2934635"/>
            <a:ext cx="6380917" cy="316706"/>
          </a:xfrm>
          <a:prstGeom prst="rect">
            <a:avLst/>
          </a:prstGeom>
          <a:noFill/>
          <a:ln/>
        </p:spPr>
        <p:txBody>
          <a:bodyPr wrap="none" lIns="0" tIns="0" rIns="0" bIns="0" rtlCol="0" anchor="t"/>
          <a:lstStyle/>
          <a:p>
            <a:pPr marL="342900" indent="-342900" algn="l">
              <a:lnSpc>
                <a:spcPts val="2450"/>
              </a:lnSpc>
              <a:buSzPct val="100000"/>
              <a:buChar char="•"/>
            </a:pPr>
            <a:r>
              <a:rPr lang="en-US" sz="2000" dirty="0">
                <a:solidFill>
                  <a:srgbClr val="272525"/>
                </a:solidFill>
                <a:latin typeface="Montserrat" pitchFamily="34" charset="0"/>
                <a:ea typeface="Montserrat" pitchFamily="34" charset="-122"/>
                <a:cs typeface="Montserrat" pitchFamily="34" charset="-120"/>
              </a:rPr>
              <a:t>Elderly patients managing multiple prescriptions</a:t>
            </a:r>
            <a:endParaRPr lang="en-US" sz="2000" dirty="0"/>
          </a:p>
        </p:txBody>
      </p:sp>
      <p:sp>
        <p:nvSpPr>
          <p:cNvPr id="5" name="Text 3"/>
          <p:cNvSpPr/>
          <p:nvPr/>
        </p:nvSpPr>
        <p:spPr>
          <a:xfrm>
            <a:off x="273277" y="3320517"/>
            <a:ext cx="6380917" cy="316706"/>
          </a:xfrm>
          <a:prstGeom prst="rect">
            <a:avLst/>
          </a:prstGeom>
          <a:noFill/>
          <a:ln/>
        </p:spPr>
        <p:txBody>
          <a:bodyPr wrap="none" lIns="0" tIns="0" rIns="0" bIns="0" rtlCol="0" anchor="t"/>
          <a:lstStyle/>
          <a:p>
            <a:pPr marL="342900" indent="-342900" algn="l">
              <a:lnSpc>
                <a:spcPts val="2450"/>
              </a:lnSpc>
              <a:buSzPct val="100000"/>
              <a:buChar char="•"/>
            </a:pPr>
            <a:r>
              <a:rPr lang="en-US" sz="2000" dirty="0">
                <a:solidFill>
                  <a:srgbClr val="272525"/>
                </a:solidFill>
                <a:latin typeface="Montserrat" pitchFamily="34" charset="0"/>
                <a:ea typeface="Montserrat" pitchFamily="34" charset="-122"/>
                <a:cs typeface="Montserrat" pitchFamily="34" charset="-120"/>
              </a:rPr>
              <a:t>People with complex medication regimens</a:t>
            </a:r>
            <a:endParaRPr lang="en-US" sz="2000" dirty="0"/>
          </a:p>
        </p:txBody>
      </p:sp>
      <p:sp>
        <p:nvSpPr>
          <p:cNvPr id="6" name="Text 4"/>
          <p:cNvSpPr/>
          <p:nvPr/>
        </p:nvSpPr>
        <p:spPr>
          <a:xfrm>
            <a:off x="273277" y="3706398"/>
            <a:ext cx="6380917" cy="316706"/>
          </a:xfrm>
          <a:prstGeom prst="rect">
            <a:avLst/>
          </a:prstGeom>
          <a:noFill/>
          <a:ln/>
        </p:spPr>
        <p:txBody>
          <a:bodyPr wrap="none" lIns="0" tIns="0" rIns="0" bIns="0" rtlCol="0" anchor="t"/>
          <a:lstStyle/>
          <a:p>
            <a:pPr marL="342900" indent="-342900" algn="l">
              <a:lnSpc>
                <a:spcPts val="2450"/>
              </a:lnSpc>
              <a:buSzPct val="100000"/>
              <a:buChar char="•"/>
            </a:pPr>
            <a:r>
              <a:rPr lang="en-US" sz="2000" dirty="0">
                <a:solidFill>
                  <a:srgbClr val="272525"/>
                </a:solidFill>
                <a:latin typeface="Montserrat" pitchFamily="34" charset="0"/>
                <a:ea typeface="Montserrat" pitchFamily="34" charset="-122"/>
                <a:cs typeface="Montserrat" pitchFamily="34" charset="-120"/>
              </a:rPr>
              <a:t>Individuals with memory impairments</a:t>
            </a:r>
            <a:endParaRPr lang="en-US" sz="2000" dirty="0"/>
          </a:p>
        </p:txBody>
      </p:sp>
      <p:sp>
        <p:nvSpPr>
          <p:cNvPr id="7" name="Text 5"/>
          <p:cNvSpPr/>
          <p:nvPr/>
        </p:nvSpPr>
        <p:spPr>
          <a:xfrm>
            <a:off x="478126" y="4299329"/>
            <a:ext cx="6837074" cy="1855932"/>
          </a:xfrm>
          <a:prstGeom prst="rect">
            <a:avLst/>
          </a:prstGeom>
          <a:noFill/>
          <a:ln/>
        </p:spPr>
        <p:txBody>
          <a:bodyPr wrap="square" lIns="0" tIns="0" rIns="0" bIns="0" rtlCol="0" anchor="t"/>
          <a:lstStyle/>
          <a:p>
            <a:pPr marL="0" indent="0" algn="l">
              <a:lnSpc>
                <a:spcPts val="2450"/>
              </a:lnSpc>
              <a:buNone/>
            </a:pPr>
            <a:r>
              <a:rPr lang="en-US" sz="2000" dirty="0">
                <a:solidFill>
                  <a:srgbClr val="272525"/>
                </a:solidFill>
                <a:latin typeface="Montserrat" pitchFamily="34" charset="0"/>
                <a:ea typeface="Montserrat" pitchFamily="34" charset="-122"/>
                <a:cs typeface="Montserrat" pitchFamily="34" charset="-120"/>
              </a:rPr>
              <a:t>These challenges lead to reduced treatment effectiveness, increased health risks, and unnecessary stress for patients and caregivers.</a:t>
            </a:r>
            <a:endParaRPr lang="en-US" sz="2000" dirty="0"/>
          </a:p>
        </p:txBody>
      </p:sp>
      <p:pic>
        <p:nvPicPr>
          <p:cNvPr id="8" name="Image 0" descr="preencoded.png"/>
          <p:cNvPicPr>
            <a:picLocks noChangeAspect="1"/>
          </p:cNvPicPr>
          <p:nvPr/>
        </p:nvPicPr>
        <p:blipFill>
          <a:blip r:embed="rId3"/>
          <a:stretch>
            <a:fillRect/>
          </a:stretch>
        </p:blipFill>
        <p:spPr>
          <a:xfrm>
            <a:off x="8220021" y="1580280"/>
            <a:ext cx="6380917" cy="6380917"/>
          </a:xfrm>
          <a:prstGeom prst="rect">
            <a:avLst/>
          </a:prstGeom>
        </p:spPr>
      </p:pic>
      <p:pic>
        <p:nvPicPr>
          <p:cNvPr id="10" name="Picture 9">
            <a:extLst>
              <a:ext uri="{FF2B5EF4-FFF2-40B4-BE49-F238E27FC236}">
                <a16:creationId xmlns:a16="http://schemas.microsoft.com/office/drawing/2014/main" id="{2A8C9878-99C3-D8E4-C3F3-E1ECC6B78C3E}"/>
              </a:ext>
            </a:extLst>
          </p:cNvPr>
          <p:cNvPicPr>
            <a:picLocks noChangeAspect="1"/>
          </p:cNvPicPr>
          <p:nvPr/>
        </p:nvPicPr>
        <p:blipFill>
          <a:blip r:embed="rId4"/>
          <a:stretch>
            <a:fillRect/>
          </a:stretch>
        </p:blipFill>
        <p:spPr>
          <a:xfrm>
            <a:off x="8570937" y="882560"/>
            <a:ext cx="5785733" cy="1364693"/>
          </a:xfrm>
          <a:prstGeom prst="rect">
            <a:avLst/>
          </a:prstGeom>
        </p:spPr>
      </p:pic>
      <p:sp>
        <p:nvSpPr>
          <p:cNvPr id="12" name="TextBox 11">
            <a:extLst>
              <a:ext uri="{FF2B5EF4-FFF2-40B4-BE49-F238E27FC236}">
                <a16:creationId xmlns:a16="http://schemas.microsoft.com/office/drawing/2014/main" id="{B8FF5D4D-F0E6-D06E-44EA-F72B8A56DD66}"/>
              </a:ext>
            </a:extLst>
          </p:cNvPr>
          <p:cNvSpPr txBox="1"/>
          <p:nvPr/>
        </p:nvSpPr>
        <p:spPr>
          <a:xfrm>
            <a:off x="454980" y="5723600"/>
            <a:ext cx="8580991" cy="707886"/>
          </a:xfrm>
          <a:prstGeom prst="rect">
            <a:avLst/>
          </a:prstGeom>
          <a:noFill/>
        </p:spPr>
        <p:txBody>
          <a:bodyPr wrap="square">
            <a:spAutoFit/>
          </a:bodyPr>
          <a:lstStyle/>
          <a:p>
            <a:r>
              <a:rPr lang="en-US" sz="2000" b="1" dirty="0"/>
              <a:t>[According to the World Health Organization (2003) </a:t>
            </a:r>
          </a:p>
          <a:p>
            <a:r>
              <a:rPr lang="en-US" sz="2000" b="1" dirty="0"/>
              <a:t>supported by more recent studies]</a:t>
            </a:r>
          </a:p>
        </p:txBody>
      </p:sp>
      <p:pic>
        <p:nvPicPr>
          <p:cNvPr id="14" name="Picture 13">
            <a:extLst>
              <a:ext uri="{FF2B5EF4-FFF2-40B4-BE49-F238E27FC236}">
                <a16:creationId xmlns:a16="http://schemas.microsoft.com/office/drawing/2014/main" id="{18DD47BE-5EDA-D844-A70B-E5B44E6951F4}"/>
              </a:ext>
            </a:extLst>
          </p:cNvPr>
          <p:cNvPicPr>
            <a:picLocks noChangeAspect="1"/>
          </p:cNvPicPr>
          <p:nvPr/>
        </p:nvPicPr>
        <p:blipFill>
          <a:blip r:embed="rId5"/>
          <a:stretch>
            <a:fillRect/>
          </a:stretch>
        </p:blipFill>
        <p:spPr>
          <a:xfrm>
            <a:off x="13328724" y="0"/>
            <a:ext cx="1220653" cy="833411"/>
          </a:xfrm>
          <a:prstGeom prst="rect">
            <a:avLst/>
          </a:prstGeom>
        </p:spPr>
      </p:pic>
      <p:sp>
        <p:nvSpPr>
          <p:cNvPr id="9" name="Google Shape;222;p18">
            <a:extLst>
              <a:ext uri="{FF2B5EF4-FFF2-40B4-BE49-F238E27FC236}">
                <a16:creationId xmlns:a16="http://schemas.microsoft.com/office/drawing/2014/main" id="{4A8F12FD-AD13-EF6E-E316-C178085F7D2F}"/>
              </a:ext>
            </a:extLst>
          </p:cNvPr>
          <p:cNvSpPr txBox="1"/>
          <p:nvPr/>
        </p:nvSpPr>
        <p:spPr>
          <a:xfrm>
            <a:off x="454980" y="7029940"/>
            <a:ext cx="1596326" cy="1107996"/>
          </a:xfrm>
          <a:prstGeom prst="rect">
            <a:avLst/>
          </a:prstGeom>
          <a:noFill/>
          <a:ln>
            <a:noFill/>
          </a:ln>
        </p:spPr>
        <p:txBody>
          <a:bodyPr spcFirstLastPara="1" wrap="square" lIns="91425" tIns="45700" rIns="91425" bIns="45700" anchor="t" anchorCtr="0">
            <a:spAutoFit/>
          </a:bodyPr>
          <a:lstStyle/>
          <a:p>
            <a:pPr>
              <a:buClr>
                <a:srgbClr val="000000"/>
              </a:buClr>
              <a:buFont typeface="Arial"/>
              <a:buNone/>
            </a:pPr>
            <a:r>
              <a:rPr lang="en-US" sz="6600" kern="0" dirty="0">
                <a:solidFill>
                  <a:srgbClr val="964FC1"/>
                </a:solidFill>
                <a:latin typeface="Aharoni" panose="02010803020104030203" pitchFamily="2" charset="-79"/>
                <a:ea typeface="Aharoni"/>
                <a:cs typeface="Aharoni" panose="02010803020104030203" pitchFamily="2" charset="-79"/>
                <a:sym typeface="Aharoni"/>
              </a:rPr>
              <a:t>2</a:t>
            </a:r>
            <a:endParaRPr sz="6600" kern="0" dirty="0">
              <a:solidFill>
                <a:srgbClr val="964FC1"/>
              </a:solidFill>
              <a:latin typeface="Aharoni" panose="02010803020104030203" pitchFamily="2" charset="-79"/>
              <a:ea typeface="Aharoni"/>
              <a:cs typeface="Aharoni" panose="02010803020104030203" pitchFamily="2" charset="-79"/>
              <a:sym typeface="Aharon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name="Slide 3">
    <p:spTree>
      <p:nvGrpSpPr>
        <p:cNvPr id="1" name=""/>
        <p:cNvGrpSpPr/>
        <p:nvPr/>
      </p:nvGrpSpPr>
      <p:grpSpPr>
        <a:xfrm>
          <a:off x="0" y="0"/>
          <a:ext cx="0" cy="0"/>
          <a:chOff x="0" y="0"/>
          <a:chExt cx="0" cy="0"/>
        </a:xfrm>
      </p:grpSpPr>
      <p:sp>
        <p:nvSpPr>
          <p:cNvPr id="2" name="Text 0"/>
          <p:cNvSpPr/>
          <p:nvPr/>
        </p:nvSpPr>
        <p:spPr>
          <a:xfrm>
            <a:off x="565809" y="216998"/>
            <a:ext cx="8204730" cy="712708"/>
          </a:xfrm>
          <a:prstGeom prst="rect">
            <a:avLst/>
          </a:prstGeom>
          <a:noFill/>
          <a:ln/>
        </p:spPr>
        <p:txBody>
          <a:bodyPr wrap="none" lIns="0" tIns="0" rIns="0" bIns="0" rtlCol="0" anchor="t"/>
          <a:lstStyle/>
          <a:p>
            <a:pPr marL="0" indent="0" algn="l">
              <a:lnSpc>
                <a:spcPts val="5600"/>
              </a:lnSpc>
              <a:buNone/>
            </a:pPr>
            <a:r>
              <a:rPr lang="en-US" sz="4100" b="1" dirty="0">
                <a:solidFill>
                  <a:srgbClr val="7068F4"/>
                </a:solidFill>
                <a:latin typeface="Barlow Bold" pitchFamily="34" charset="0"/>
                <a:ea typeface="Barlow Bold" pitchFamily="34" charset="-122"/>
                <a:cs typeface="Barlow Bold" pitchFamily="34" charset="-120"/>
              </a:rPr>
              <a:t>Problem Statement &amp; Motivation </a:t>
            </a:r>
            <a:endParaRPr lang="en-US" sz="4100" dirty="0"/>
          </a:p>
        </p:txBody>
      </p:sp>
      <p:sp>
        <p:nvSpPr>
          <p:cNvPr id="3" name="Shape 1"/>
          <p:cNvSpPr/>
          <p:nvPr/>
        </p:nvSpPr>
        <p:spPr>
          <a:xfrm>
            <a:off x="819253" y="3350437"/>
            <a:ext cx="4226838" cy="3355062"/>
          </a:xfrm>
          <a:prstGeom prst="roundRect">
            <a:avLst>
              <a:gd name="adj" fmla="val 4361"/>
            </a:avLst>
          </a:prstGeom>
          <a:noFill/>
          <a:ln/>
          <a:effectLst>
            <a:outerShdw blurRad="53340" dist="26670" dir="13500000" algn="bl" rotWithShape="0">
              <a:srgbClr val="FFFFFF">
                <a:alpha val="70000"/>
              </a:srgbClr>
            </a:outerShdw>
          </a:effectLst>
        </p:spPr>
        <p:txBody>
          <a:bodyPr/>
          <a:lstStyle/>
          <a:p>
            <a:endParaRPr lang="en-US"/>
          </a:p>
        </p:txBody>
      </p:sp>
      <p:pic>
        <p:nvPicPr>
          <p:cNvPr id="4" name="Image 0" descr="preencoded.png"/>
          <p:cNvPicPr>
            <a:picLocks noChangeAspect="1"/>
          </p:cNvPicPr>
          <p:nvPr/>
        </p:nvPicPr>
        <p:blipFill>
          <a:blip r:embed="rId3"/>
          <a:stretch>
            <a:fillRect/>
          </a:stretch>
        </p:blipFill>
        <p:spPr>
          <a:xfrm>
            <a:off x="449523" y="1644526"/>
            <a:ext cx="4226838" cy="440364"/>
          </a:xfrm>
          <a:prstGeom prst="rect">
            <a:avLst/>
          </a:prstGeom>
        </p:spPr>
      </p:pic>
      <p:pic>
        <p:nvPicPr>
          <p:cNvPr id="5" name="Image 1" descr="preencoded.png"/>
          <p:cNvPicPr>
            <a:picLocks noChangeAspect="1"/>
          </p:cNvPicPr>
          <p:nvPr/>
        </p:nvPicPr>
        <p:blipFill>
          <a:blip r:embed="rId4"/>
          <a:stretch>
            <a:fillRect/>
          </a:stretch>
        </p:blipFill>
        <p:spPr>
          <a:xfrm>
            <a:off x="2368812" y="2206161"/>
            <a:ext cx="649962" cy="1052751"/>
          </a:xfrm>
          <a:prstGeom prst="rect">
            <a:avLst/>
          </a:prstGeom>
        </p:spPr>
      </p:pic>
      <p:sp>
        <p:nvSpPr>
          <p:cNvPr id="6" name="Text 2"/>
          <p:cNvSpPr/>
          <p:nvPr/>
        </p:nvSpPr>
        <p:spPr>
          <a:xfrm>
            <a:off x="2515282" y="1602962"/>
            <a:ext cx="259913" cy="324922"/>
          </a:xfrm>
          <a:prstGeom prst="rect">
            <a:avLst/>
          </a:prstGeom>
          <a:noFill/>
          <a:ln/>
        </p:spPr>
        <p:txBody>
          <a:bodyPr wrap="none" lIns="0" tIns="0" rIns="0" bIns="0" rtlCol="0" anchor="t"/>
          <a:lstStyle/>
          <a:p>
            <a:pPr marL="0" indent="0" algn="l">
              <a:lnSpc>
                <a:spcPts val="3250"/>
              </a:lnSpc>
              <a:buNone/>
            </a:pPr>
            <a:r>
              <a:rPr lang="en-US" sz="2000" b="1" dirty="0">
                <a:solidFill>
                  <a:srgbClr val="FFFFFF"/>
                </a:solidFill>
                <a:latin typeface="Barlow Bold" pitchFamily="34" charset="0"/>
                <a:ea typeface="Barlow Bold" pitchFamily="34" charset="-122"/>
                <a:cs typeface="Barlow Bold" pitchFamily="34" charset="-120"/>
              </a:rPr>
              <a:t>1</a:t>
            </a:r>
            <a:endParaRPr lang="en-US" sz="2000" dirty="0"/>
          </a:p>
        </p:txBody>
      </p:sp>
      <p:sp>
        <p:nvSpPr>
          <p:cNvPr id="7" name="Text 3"/>
          <p:cNvSpPr/>
          <p:nvPr/>
        </p:nvSpPr>
        <p:spPr>
          <a:xfrm>
            <a:off x="565809" y="2056661"/>
            <a:ext cx="3541038" cy="356235"/>
          </a:xfrm>
          <a:prstGeom prst="rect">
            <a:avLst/>
          </a:prstGeom>
          <a:noFill/>
          <a:ln/>
        </p:spPr>
        <p:txBody>
          <a:bodyPr wrap="none" lIns="0" tIns="0" rIns="0" bIns="0" rtlCol="0" anchor="t"/>
          <a:lstStyle/>
          <a:p>
            <a:pPr marL="0" indent="0" algn="l">
              <a:lnSpc>
                <a:spcPts val="2800"/>
              </a:lnSpc>
              <a:buNone/>
            </a:pPr>
            <a:r>
              <a:rPr lang="en-US" sz="2400" b="1" dirty="0">
                <a:solidFill>
                  <a:srgbClr val="272525"/>
                </a:solidFill>
                <a:latin typeface="Barlow Bold" pitchFamily="34" charset="0"/>
                <a:ea typeface="Barlow Bold" pitchFamily="34" charset="-122"/>
                <a:cs typeface="Barlow Bold" pitchFamily="34" charset="-120"/>
              </a:rPr>
              <a:t>Adherence Uncertainty</a:t>
            </a:r>
            <a:endParaRPr lang="en-US" sz="2400" dirty="0"/>
          </a:p>
        </p:txBody>
      </p:sp>
      <p:sp>
        <p:nvSpPr>
          <p:cNvPr id="8" name="Text 4"/>
          <p:cNvSpPr/>
          <p:nvPr/>
        </p:nvSpPr>
        <p:spPr>
          <a:xfrm>
            <a:off x="580434" y="2479582"/>
            <a:ext cx="8688446" cy="920225"/>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Users forget if they’ve taken a dose—or accidentally double-dose—and alarms alone can’t confirm a pill was removed.</a:t>
            </a:r>
            <a:endParaRPr lang="en-US" sz="1700" dirty="0"/>
          </a:p>
        </p:txBody>
      </p:sp>
      <p:sp>
        <p:nvSpPr>
          <p:cNvPr id="9" name="Shape 5"/>
          <p:cNvSpPr/>
          <p:nvPr/>
        </p:nvSpPr>
        <p:spPr>
          <a:xfrm>
            <a:off x="5023847" y="2966494"/>
            <a:ext cx="4226838" cy="3355062"/>
          </a:xfrm>
          <a:prstGeom prst="roundRect">
            <a:avLst>
              <a:gd name="adj" fmla="val 4361"/>
            </a:avLst>
          </a:prstGeom>
          <a:noFill/>
          <a:ln/>
          <a:effectLst>
            <a:outerShdw blurRad="53340" dist="26670" dir="13500000" algn="bl" rotWithShape="0">
              <a:srgbClr val="FFFFFF">
                <a:alpha val="70000"/>
              </a:srgbClr>
            </a:outerShdw>
          </a:effectLst>
        </p:spPr>
        <p:txBody>
          <a:bodyPr/>
          <a:lstStyle/>
          <a:p>
            <a:endParaRPr lang="en-US"/>
          </a:p>
        </p:txBody>
      </p:sp>
      <p:pic>
        <p:nvPicPr>
          <p:cNvPr id="10" name="Image 2" descr="preencoded.png"/>
          <p:cNvPicPr>
            <a:picLocks noChangeAspect="1"/>
          </p:cNvPicPr>
          <p:nvPr/>
        </p:nvPicPr>
        <p:blipFill>
          <a:blip r:embed="rId3"/>
          <a:stretch>
            <a:fillRect/>
          </a:stretch>
        </p:blipFill>
        <p:spPr>
          <a:xfrm>
            <a:off x="382230" y="3283469"/>
            <a:ext cx="3287736" cy="485418"/>
          </a:xfrm>
          <a:prstGeom prst="rect">
            <a:avLst/>
          </a:prstGeom>
        </p:spPr>
      </p:pic>
      <p:pic>
        <p:nvPicPr>
          <p:cNvPr id="11" name="Image 3" descr="preencoded.png"/>
          <p:cNvPicPr>
            <a:picLocks noChangeAspect="1"/>
          </p:cNvPicPr>
          <p:nvPr/>
        </p:nvPicPr>
        <p:blipFill>
          <a:blip r:embed="rId4"/>
          <a:stretch>
            <a:fillRect/>
          </a:stretch>
        </p:blipFill>
        <p:spPr>
          <a:xfrm>
            <a:off x="2237962" y="3084025"/>
            <a:ext cx="649962" cy="649962"/>
          </a:xfrm>
          <a:prstGeom prst="rect">
            <a:avLst/>
          </a:prstGeom>
        </p:spPr>
      </p:pic>
      <p:sp>
        <p:nvSpPr>
          <p:cNvPr id="12" name="Text 6"/>
          <p:cNvSpPr/>
          <p:nvPr/>
        </p:nvSpPr>
        <p:spPr>
          <a:xfrm>
            <a:off x="2432986" y="3246545"/>
            <a:ext cx="259913" cy="324922"/>
          </a:xfrm>
          <a:prstGeom prst="rect">
            <a:avLst/>
          </a:prstGeom>
          <a:noFill/>
          <a:ln/>
        </p:spPr>
        <p:txBody>
          <a:bodyPr wrap="none" lIns="0" tIns="0" rIns="0" bIns="0" rtlCol="0" anchor="t"/>
          <a:lstStyle/>
          <a:p>
            <a:pPr marL="0" indent="0" algn="l">
              <a:lnSpc>
                <a:spcPts val="3250"/>
              </a:lnSpc>
              <a:buNone/>
            </a:pPr>
            <a:r>
              <a:rPr lang="en-US" sz="2000" b="1" dirty="0">
                <a:solidFill>
                  <a:srgbClr val="FFFFFF"/>
                </a:solidFill>
                <a:latin typeface="Barlow Bold" pitchFamily="34" charset="0"/>
                <a:ea typeface="Barlow Bold" pitchFamily="34" charset="-122"/>
                <a:cs typeface="Barlow Bold" pitchFamily="34" charset="-120"/>
              </a:rPr>
              <a:t>2</a:t>
            </a:r>
            <a:endParaRPr lang="en-US" sz="2000" dirty="0"/>
          </a:p>
        </p:txBody>
      </p:sp>
      <p:sp>
        <p:nvSpPr>
          <p:cNvPr id="13" name="Text 7"/>
          <p:cNvSpPr/>
          <p:nvPr/>
        </p:nvSpPr>
        <p:spPr>
          <a:xfrm>
            <a:off x="369192" y="3743993"/>
            <a:ext cx="2850713" cy="356235"/>
          </a:xfrm>
          <a:prstGeom prst="rect">
            <a:avLst/>
          </a:prstGeom>
          <a:noFill/>
          <a:ln/>
        </p:spPr>
        <p:txBody>
          <a:bodyPr wrap="none" lIns="0" tIns="0" rIns="0" bIns="0" rtlCol="0" anchor="t"/>
          <a:lstStyle/>
          <a:p>
            <a:pPr marL="0" indent="0" algn="l">
              <a:lnSpc>
                <a:spcPts val="2800"/>
              </a:lnSpc>
              <a:buNone/>
            </a:pPr>
            <a:r>
              <a:rPr lang="en-US" sz="2400" b="1" dirty="0">
                <a:solidFill>
                  <a:srgbClr val="272525"/>
                </a:solidFill>
                <a:latin typeface="Barlow Bold" pitchFamily="34" charset="0"/>
                <a:ea typeface="Barlow Bold" pitchFamily="34" charset="-122"/>
                <a:cs typeface="Barlow Bold" pitchFamily="34" charset="-120"/>
              </a:rPr>
              <a:t>Static, Generic Guidance</a:t>
            </a:r>
            <a:endParaRPr lang="en-US" sz="2400" dirty="0"/>
          </a:p>
        </p:txBody>
      </p:sp>
      <p:sp>
        <p:nvSpPr>
          <p:cNvPr id="14" name="Text 8"/>
          <p:cNvSpPr/>
          <p:nvPr/>
        </p:nvSpPr>
        <p:spPr>
          <a:xfrm>
            <a:off x="401862" y="4117908"/>
            <a:ext cx="8800413" cy="138684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Built-in FAQs or one-off interaction tables don’t answer “Why did I get this side effect?” or tailor warnings to age, comorbidities and local regulations.</a:t>
            </a:r>
            <a:endParaRPr lang="en-US" sz="1700" dirty="0"/>
          </a:p>
        </p:txBody>
      </p:sp>
      <p:sp>
        <p:nvSpPr>
          <p:cNvPr id="15" name="Shape 9"/>
          <p:cNvSpPr/>
          <p:nvPr/>
        </p:nvSpPr>
        <p:spPr>
          <a:xfrm>
            <a:off x="9428957" y="2921835"/>
            <a:ext cx="4226957" cy="3355062"/>
          </a:xfrm>
          <a:prstGeom prst="roundRect">
            <a:avLst>
              <a:gd name="adj" fmla="val 4361"/>
            </a:avLst>
          </a:prstGeom>
          <a:noFill/>
          <a:ln/>
          <a:effectLst>
            <a:outerShdw blurRad="53340" dist="26670" dir="13500000" algn="bl" rotWithShape="0">
              <a:srgbClr val="FFFFFF">
                <a:alpha val="70000"/>
              </a:srgbClr>
            </a:outerShdw>
          </a:effectLst>
        </p:spPr>
        <p:txBody>
          <a:bodyPr/>
          <a:lstStyle/>
          <a:p>
            <a:endParaRPr lang="en-US"/>
          </a:p>
        </p:txBody>
      </p:sp>
      <p:pic>
        <p:nvPicPr>
          <p:cNvPr id="16" name="Image 4" descr="preencoded.png"/>
          <p:cNvPicPr>
            <a:picLocks noChangeAspect="1"/>
          </p:cNvPicPr>
          <p:nvPr/>
        </p:nvPicPr>
        <p:blipFill>
          <a:blip r:embed="rId3"/>
          <a:stretch>
            <a:fillRect/>
          </a:stretch>
        </p:blipFill>
        <p:spPr>
          <a:xfrm>
            <a:off x="421865" y="4921701"/>
            <a:ext cx="3941792" cy="547139"/>
          </a:xfrm>
          <a:prstGeom prst="rect">
            <a:avLst/>
          </a:prstGeom>
        </p:spPr>
      </p:pic>
      <p:pic>
        <p:nvPicPr>
          <p:cNvPr id="17" name="Image 5" descr="preencoded.png"/>
          <p:cNvPicPr>
            <a:picLocks noChangeAspect="1"/>
          </p:cNvPicPr>
          <p:nvPr/>
        </p:nvPicPr>
        <p:blipFill>
          <a:blip r:embed="rId4"/>
          <a:stretch>
            <a:fillRect/>
          </a:stretch>
        </p:blipFill>
        <p:spPr>
          <a:xfrm>
            <a:off x="10930776" y="3085060"/>
            <a:ext cx="649962" cy="649962"/>
          </a:xfrm>
          <a:prstGeom prst="rect">
            <a:avLst/>
          </a:prstGeom>
        </p:spPr>
      </p:pic>
      <p:sp>
        <p:nvSpPr>
          <p:cNvPr id="18" name="Text 10"/>
          <p:cNvSpPr/>
          <p:nvPr/>
        </p:nvSpPr>
        <p:spPr>
          <a:xfrm>
            <a:off x="2394268" y="4846225"/>
            <a:ext cx="581307" cy="324922"/>
          </a:xfrm>
          <a:prstGeom prst="rect">
            <a:avLst/>
          </a:prstGeom>
          <a:noFill/>
          <a:ln/>
        </p:spPr>
        <p:txBody>
          <a:bodyPr wrap="none" lIns="0" tIns="0" rIns="0" bIns="0" rtlCol="0" anchor="t"/>
          <a:lstStyle/>
          <a:p>
            <a:pPr marL="0" indent="0" algn="l">
              <a:lnSpc>
                <a:spcPts val="3250"/>
              </a:lnSpc>
              <a:buNone/>
            </a:pPr>
            <a:r>
              <a:rPr lang="en-US" sz="2000" b="1" dirty="0">
                <a:solidFill>
                  <a:srgbClr val="FFFFFF"/>
                </a:solidFill>
                <a:latin typeface="Barlow Bold" pitchFamily="34" charset="0"/>
                <a:ea typeface="Barlow Bold" pitchFamily="34" charset="-122"/>
                <a:cs typeface="Barlow Bold" pitchFamily="34" charset="-120"/>
              </a:rPr>
              <a:t>3</a:t>
            </a:r>
            <a:endParaRPr lang="en-US" sz="2000" dirty="0"/>
          </a:p>
        </p:txBody>
      </p:sp>
      <p:sp>
        <p:nvSpPr>
          <p:cNvPr id="19" name="Text 11"/>
          <p:cNvSpPr/>
          <p:nvPr/>
        </p:nvSpPr>
        <p:spPr>
          <a:xfrm>
            <a:off x="421864" y="5495296"/>
            <a:ext cx="6375742" cy="356235"/>
          </a:xfrm>
          <a:prstGeom prst="rect">
            <a:avLst/>
          </a:prstGeom>
          <a:noFill/>
          <a:ln/>
        </p:spPr>
        <p:txBody>
          <a:bodyPr wrap="none" lIns="0" tIns="0" rIns="0" bIns="0" rtlCol="0" anchor="t"/>
          <a:lstStyle/>
          <a:p>
            <a:pPr marL="0" indent="0" algn="l">
              <a:lnSpc>
                <a:spcPts val="2800"/>
              </a:lnSpc>
              <a:buNone/>
            </a:pPr>
            <a:r>
              <a:rPr lang="en-US" sz="2400" b="1" dirty="0">
                <a:solidFill>
                  <a:srgbClr val="272525"/>
                </a:solidFill>
                <a:latin typeface="Barlow Bold" pitchFamily="34" charset="0"/>
                <a:ea typeface="Barlow Bold" pitchFamily="34" charset="-122"/>
                <a:cs typeface="Barlow Bold" pitchFamily="34" charset="-120"/>
              </a:rPr>
              <a:t>No Real-Time Verification</a:t>
            </a:r>
            <a:endParaRPr lang="en-US" sz="2400" dirty="0"/>
          </a:p>
        </p:txBody>
      </p:sp>
      <p:sp>
        <p:nvSpPr>
          <p:cNvPr id="20" name="Text 12"/>
          <p:cNvSpPr/>
          <p:nvPr/>
        </p:nvSpPr>
        <p:spPr>
          <a:xfrm>
            <a:off x="401862" y="5912019"/>
            <a:ext cx="8348675" cy="1386840"/>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Montserrat" pitchFamily="34" charset="0"/>
                <a:ea typeface="Montserrat" pitchFamily="34" charset="-122"/>
                <a:cs typeface="Montserrat" pitchFamily="34" charset="-120"/>
              </a:rPr>
              <a:t>Basic pillboxes log openings but can’t verify true removal—and offer no conversational follow-up if something seems amiss.</a:t>
            </a:r>
            <a:endParaRPr lang="en-US" sz="1700" dirty="0"/>
          </a:p>
        </p:txBody>
      </p:sp>
      <p:pic>
        <p:nvPicPr>
          <p:cNvPr id="21" name="Picture 20">
            <a:extLst>
              <a:ext uri="{FF2B5EF4-FFF2-40B4-BE49-F238E27FC236}">
                <a16:creationId xmlns:a16="http://schemas.microsoft.com/office/drawing/2014/main" id="{2592F0CC-EE66-ACA3-FF01-407E75AA2993}"/>
              </a:ext>
            </a:extLst>
          </p:cNvPr>
          <p:cNvPicPr>
            <a:picLocks noChangeAspect="1"/>
          </p:cNvPicPr>
          <p:nvPr/>
        </p:nvPicPr>
        <p:blipFill>
          <a:blip r:embed="rId5"/>
          <a:stretch>
            <a:fillRect/>
          </a:stretch>
        </p:blipFill>
        <p:spPr>
          <a:xfrm>
            <a:off x="9663908" y="11737"/>
            <a:ext cx="4964936" cy="8229600"/>
          </a:xfrm>
          <a:prstGeom prst="rect">
            <a:avLst/>
          </a:prstGeom>
        </p:spPr>
      </p:pic>
      <p:sp>
        <p:nvSpPr>
          <p:cNvPr id="23" name="TextBox 22">
            <a:extLst>
              <a:ext uri="{FF2B5EF4-FFF2-40B4-BE49-F238E27FC236}">
                <a16:creationId xmlns:a16="http://schemas.microsoft.com/office/drawing/2014/main" id="{552F521F-F3E6-63FF-DE83-09AB438AB1C0}"/>
              </a:ext>
            </a:extLst>
          </p:cNvPr>
          <p:cNvSpPr txBox="1"/>
          <p:nvPr/>
        </p:nvSpPr>
        <p:spPr>
          <a:xfrm>
            <a:off x="421864" y="917179"/>
            <a:ext cx="8092440" cy="646331"/>
          </a:xfrm>
          <a:prstGeom prst="rect">
            <a:avLst/>
          </a:prstGeom>
          <a:noFill/>
        </p:spPr>
        <p:txBody>
          <a:bodyPr wrap="square">
            <a:spAutoFit/>
          </a:bodyPr>
          <a:lstStyle/>
          <a:p>
            <a:r>
              <a:rPr lang="en-US" dirty="0"/>
              <a:t>Medication errors, missed doses, and unanswered questions about interactions lead to poorer outcomes, more hospital visits, and caregiver stress.</a:t>
            </a:r>
          </a:p>
        </p:txBody>
      </p:sp>
      <p:sp>
        <p:nvSpPr>
          <p:cNvPr id="25" name="Text 10">
            <a:extLst>
              <a:ext uri="{FF2B5EF4-FFF2-40B4-BE49-F238E27FC236}">
                <a16:creationId xmlns:a16="http://schemas.microsoft.com/office/drawing/2014/main" id="{1E8258BA-3ECE-35FB-DF30-D32AA7051849}"/>
              </a:ext>
            </a:extLst>
          </p:cNvPr>
          <p:cNvSpPr/>
          <p:nvPr/>
        </p:nvSpPr>
        <p:spPr>
          <a:xfrm>
            <a:off x="2291970" y="6656479"/>
            <a:ext cx="581307" cy="324922"/>
          </a:xfrm>
          <a:prstGeom prst="rect">
            <a:avLst/>
          </a:prstGeom>
          <a:noFill/>
          <a:ln/>
        </p:spPr>
        <p:txBody>
          <a:bodyPr wrap="none" lIns="0" tIns="0" rIns="0" bIns="0" rtlCol="0" anchor="t"/>
          <a:lstStyle/>
          <a:p>
            <a:pPr marL="0" indent="0" algn="l">
              <a:lnSpc>
                <a:spcPts val="3250"/>
              </a:lnSpc>
              <a:buNone/>
            </a:pPr>
            <a:r>
              <a:rPr lang="en-US" sz="2000" b="1" dirty="0">
                <a:solidFill>
                  <a:srgbClr val="FFFFFF"/>
                </a:solidFill>
                <a:latin typeface="Barlow Bold" pitchFamily="34" charset="0"/>
                <a:ea typeface="Barlow Bold" pitchFamily="34" charset="-122"/>
                <a:cs typeface="Barlow Bold" pitchFamily="34" charset="-120"/>
              </a:rPr>
              <a:t>4</a:t>
            </a:r>
            <a:endParaRPr lang="en-US" sz="2000" dirty="0"/>
          </a:p>
        </p:txBody>
      </p:sp>
      <p:sp>
        <p:nvSpPr>
          <p:cNvPr id="27" name="Text 12">
            <a:extLst>
              <a:ext uri="{FF2B5EF4-FFF2-40B4-BE49-F238E27FC236}">
                <a16:creationId xmlns:a16="http://schemas.microsoft.com/office/drawing/2014/main" id="{A7888B7C-7FF5-7603-E142-8B16109E9149}"/>
              </a:ext>
            </a:extLst>
          </p:cNvPr>
          <p:cNvSpPr/>
          <p:nvPr/>
        </p:nvSpPr>
        <p:spPr>
          <a:xfrm>
            <a:off x="421864" y="7449959"/>
            <a:ext cx="8348675" cy="1386840"/>
          </a:xfrm>
          <a:prstGeom prst="rect">
            <a:avLst/>
          </a:prstGeom>
          <a:noFill/>
          <a:ln/>
        </p:spPr>
        <p:txBody>
          <a:bodyPr wrap="square" lIns="0" tIns="0" rIns="0" bIns="0" rtlCol="0" anchor="t"/>
          <a:lstStyle/>
          <a:p>
            <a:pPr marL="0" indent="0" algn="r" defTabSz="914400" rtl="1" eaLnBrk="1" latinLnBrk="0" hangingPunct="1">
              <a:lnSpc>
                <a:spcPts val="2700"/>
              </a:lnSpc>
              <a:buNone/>
            </a:pPr>
            <a:endParaRPr lang="en-US" sz="1700" dirty="0"/>
          </a:p>
        </p:txBody>
      </p:sp>
      <p:sp>
        <p:nvSpPr>
          <p:cNvPr id="28" name="Google Shape;222;p18">
            <a:extLst>
              <a:ext uri="{FF2B5EF4-FFF2-40B4-BE49-F238E27FC236}">
                <a16:creationId xmlns:a16="http://schemas.microsoft.com/office/drawing/2014/main" id="{BA41DDE4-0D08-E311-0FBF-C20E2B12EEFF}"/>
              </a:ext>
            </a:extLst>
          </p:cNvPr>
          <p:cNvSpPr txBox="1"/>
          <p:nvPr/>
        </p:nvSpPr>
        <p:spPr>
          <a:xfrm>
            <a:off x="8927527" y="19354"/>
            <a:ext cx="1596326" cy="1107996"/>
          </a:xfrm>
          <a:prstGeom prst="rect">
            <a:avLst/>
          </a:prstGeom>
          <a:noFill/>
          <a:ln>
            <a:noFill/>
          </a:ln>
        </p:spPr>
        <p:txBody>
          <a:bodyPr spcFirstLastPara="1" wrap="square" lIns="91425" tIns="45700" rIns="91425" bIns="45700" anchor="t" anchorCtr="0">
            <a:spAutoFit/>
          </a:bodyPr>
          <a:lstStyle/>
          <a:p>
            <a:pPr>
              <a:buClr>
                <a:srgbClr val="000000"/>
              </a:buClr>
              <a:buFont typeface="Arial"/>
              <a:buNone/>
            </a:pPr>
            <a:r>
              <a:rPr lang="en-US" sz="6600" kern="0" dirty="0">
                <a:solidFill>
                  <a:srgbClr val="964FC1"/>
                </a:solidFill>
                <a:latin typeface="Aharoni" panose="02010803020104030203" pitchFamily="2" charset="-79"/>
                <a:ea typeface="Aharoni"/>
                <a:cs typeface="Aharoni" panose="02010803020104030203" pitchFamily="2" charset="-79"/>
                <a:sym typeface="Aharoni"/>
              </a:rPr>
              <a:t>3</a:t>
            </a:r>
            <a:endParaRPr sz="6600" kern="0" dirty="0">
              <a:solidFill>
                <a:srgbClr val="964FC1"/>
              </a:solidFill>
              <a:latin typeface="Aharoni" panose="02010803020104030203" pitchFamily="2" charset="-79"/>
              <a:ea typeface="Aharoni"/>
              <a:cs typeface="Aharoni" panose="02010803020104030203" pitchFamily="2" charset="-79"/>
              <a:sym typeface="Aharoni"/>
            </a:endParaRPr>
          </a:p>
        </p:txBody>
      </p:sp>
      <p:pic>
        <p:nvPicPr>
          <p:cNvPr id="29" name="Picture 28">
            <a:extLst>
              <a:ext uri="{FF2B5EF4-FFF2-40B4-BE49-F238E27FC236}">
                <a16:creationId xmlns:a16="http://schemas.microsoft.com/office/drawing/2014/main" id="{4D8DF910-D5AF-6A21-2721-F95D6D650E8B}"/>
              </a:ext>
            </a:extLst>
          </p:cNvPr>
          <p:cNvPicPr>
            <a:picLocks noChangeAspect="1"/>
          </p:cNvPicPr>
          <p:nvPr/>
        </p:nvPicPr>
        <p:blipFill>
          <a:blip r:embed="rId6"/>
          <a:stretch>
            <a:fillRect/>
          </a:stretch>
        </p:blipFill>
        <p:spPr>
          <a:xfrm>
            <a:off x="13409747" y="0"/>
            <a:ext cx="1220653" cy="83341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rot="5400000">
            <a:off x="6379437" y="-6418491"/>
            <a:ext cx="1871648" cy="14630519"/>
          </a:xfrm>
          <a:prstGeom prst="rect">
            <a:avLst/>
          </a:prstGeom>
        </p:spPr>
      </p:pic>
      <p:sp>
        <p:nvSpPr>
          <p:cNvPr id="3" name="Text 0"/>
          <p:cNvSpPr/>
          <p:nvPr/>
        </p:nvSpPr>
        <p:spPr>
          <a:xfrm>
            <a:off x="386234" y="4680942"/>
            <a:ext cx="5701546" cy="712708"/>
          </a:xfrm>
          <a:prstGeom prst="rect">
            <a:avLst/>
          </a:prstGeom>
          <a:noFill/>
          <a:ln/>
        </p:spPr>
        <p:txBody>
          <a:bodyPr wrap="none" lIns="0" tIns="0" rIns="0" bIns="0" rtlCol="0" anchor="t"/>
          <a:lstStyle/>
          <a:p>
            <a:pPr marL="0" indent="0" algn="l">
              <a:lnSpc>
                <a:spcPts val="5600"/>
              </a:lnSpc>
              <a:buNone/>
            </a:pPr>
            <a:endParaRPr lang="en-US" sz="4450" dirty="0"/>
          </a:p>
        </p:txBody>
      </p:sp>
      <p:sp>
        <p:nvSpPr>
          <p:cNvPr id="8" name="TextBox 7">
            <a:extLst>
              <a:ext uri="{FF2B5EF4-FFF2-40B4-BE49-F238E27FC236}">
                <a16:creationId xmlns:a16="http://schemas.microsoft.com/office/drawing/2014/main" id="{6DE19AD0-F4A5-A7E5-8F4F-4A2DA1725947}"/>
              </a:ext>
            </a:extLst>
          </p:cNvPr>
          <p:cNvSpPr txBox="1"/>
          <p:nvPr/>
        </p:nvSpPr>
        <p:spPr>
          <a:xfrm>
            <a:off x="3954287" y="230522"/>
            <a:ext cx="7315200" cy="762709"/>
          </a:xfrm>
          <a:prstGeom prst="rect">
            <a:avLst/>
          </a:prstGeom>
          <a:noFill/>
        </p:spPr>
        <p:txBody>
          <a:bodyPr wrap="square">
            <a:spAutoFit/>
          </a:bodyPr>
          <a:lstStyle/>
          <a:p>
            <a:pPr marL="0" indent="0" algn="ctr">
              <a:lnSpc>
                <a:spcPts val="5600"/>
              </a:lnSpc>
              <a:buNone/>
            </a:pPr>
            <a:r>
              <a:rPr lang="en-US" sz="4100" b="1" dirty="0">
                <a:solidFill>
                  <a:srgbClr val="7068F4"/>
                </a:solidFill>
                <a:latin typeface="Barlow Bold" pitchFamily="34" charset="0"/>
              </a:rPr>
              <a:t>Project</a:t>
            </a:r>
            <a:r>
              <a:rPr lang="en-US" sz="4100" b="1" dirty="0">
                <a:solidFill>
                  <a:schemeClr val="tx1">
                    <a:lumMod val="75000"/>
                    <a:lumOff val="25000"/>
                  </a:schemeClr>
                </a:solidFill>
                <a:latin typeface="Barlow Bold" pitchFamily="34" charset="0"/>
              </a:rPr>
              <a:t> </a:t>
            </a:r>
            <a:r>
              <a:rPr lang="en-US" sz="4100" b="1" dirty="0">
                <a:solidFill>
                  <a:srgbClr val="7068F4"/>
                </a:solidFill>
                <a:latin typeface="Barlow Bold" pitchFamily="34" charset="0"/>
              </a:rPr>
              <a:t>Objectives</a:t>
            </a:r>
            <a:r>
              <a:rPr lang="en-US" sz="4100" b="1" dirty="0">
                <a:solidFill>
                  <a:schemeClr val="tx1">
                    <a:lumMod val="75000"/>
                    <a:lumOff val="25000"/>
                  </a:schemeClr>
                </a:solidFill>
                <a:latin typeface="Barlow Bold" pitchFamily="34" charset="0"/>
              </a:rPr>
              <a:t> </a:t>
            </a:r>
            <a:endParaRPr lang="en-US" sz="4100" dirty="0">
              <a:solidFill>
                <a:schemeClr val="tx1">
                  <a:lumMod val="75000"/>
                  <a:lumOff val="25000"/>
                </a:schemeClr>
              </a:solidFill>
            </a:endParaRPr>
          </a:p>
        </p:txBody>
      </p:sp>
      <p:sp>
        <p:nvSpPr>
          <p:cNvPr id="9" name="Shape 1">
            <a:extLst>
              <a:ext uri="{FF2B5EF4-FFF2-40B4-BE49-F238E27FC236}">
                <a16:creationId xmlns:a16="http://schemas.microsoft.com/office/drawing/2014/main" id="{315401EB-BBC4-9428-1418-1CE954BA2C60}"/>
              </a:ext>
            </a:extLst>
          </p:cNvPr>
          <p:cNvSpPr/>
          <p:nvPr/>
        </p:nvSpPr>
        <p:spPr>
          <a:xfrm>
            <a:off x="196448" y="2324030"/>
            <a:ext cx="6895505" cy="324922"/>
          </a:xfrm>
          <a:prstGeom prst="roundRect">
            <a:avLst>
              <a:gd name="adj" fmla="val 480105"/>
            </a:avLst>
          </a:prstGeom>
          <a:solidFill>
            <a:srgbClr val="EEEFF5"/>
          </a:solidFill>
          <a:ln/>
          <a:effectLst>
            <a:outerShdw blurRad="26670" dist="12700" dir="13500000" algn="bl" rotWithShape="0">
              <a:srgbClr val="FFFFFF">
                <a:alpha val="70000"/>
              </a:srgbClr>
            </a:outerShdw>
          </a:effectLst>
        </p:spPr>
        <p:txBody>
          <a:bodyPr/>
          <a:lstStyle/>
          <a:p>
            <a:endParaRPr lang="en-US"/>
          </a:p>
        </p:txBody>
      </p:sp>
      <p:pic>
        <p:nvPicPr>
          <p:cNvPr id="10" name="Image 0" descr="preencoded.png">
            <a:extLst>
              <a:ext uri="{FF2B5EF4-FFF2-40B4-BE49-F238E27FC236}">
                <a16:creationId xmlns:a16="http://schemas.microsoft.com/office/drawing/2014/main" id="{AAF2EE6B-BBDD-CF6A-85AE-980CEA19CA9D}"/>
              </a:ext>
            </a:extLst>
          </p:cNvPr>
          <p:cNvPicPr>
            <a:picLocks noChangeAspect="1"/>
          </p:cNvPicPr>
          <p:nvPr/>
        </p:nvPicPr>
        <p:blipFill>
          <a:blip r:embed="rId4"/>
          <a:stretch>
            <a:fillRect/>
          </a:stretch>
        </p:blipFill>
        <p:spPr>
          <a:xfrm>
            <a:off x="3562940" y="2396746"/>
            <a:ext cx="162401" cy="203121"/>
          </a:xfrm>
          <a:prstGeom prst="rect">
            <a:avLst/>
          </a:prstGeom>
        </p:spPr>
      </p:pic>
      <p:sp>
        <p:nvSpPr>
          <p:cNvPr id="11" name="Text 2">
            <a:extLst>
              <a:ext uri="{FF2B5EF4-FFF2-40B4-BE49-F238E27FC236}">
                <a16:creationId xmlns:a16="http://schemas.microsoft.com/office/drawing/2014/main" id="{CE509C05-570E-E25A-2A28-F68BAF0CDA13}"/>
              </a:ext>
            </a:extLst>
          </p:cNvPr>
          <p:cNvSpPr/>
          <p:nvPr/>
        </p:nvSpPr>
        <p:spPr>
          <a:xfrm>
            <a:off x="304676" y="2769054"/>
            <a:ext cx="1483876" cy="178118"/>
          </a:xfrm>
          <a:prstGeom prst="rect">
            <a:avLst/>
          </a:prstGeom>
          <a:noFill/>
          <a:ln/>
        </p:spPr>
        <p:txBody>
          <a:bodyPr wrap="none" lIns="0" tIns="0" rIns="0" bIns="0" rtlCol="0" anchor="t"/>
          <a:lstStyle/>
          <a:p>
            <a:pPr marL="0" indent="0" algn="l">
              <a:lnSpc>
                <a:spcPts val="1400"/>
              </a:lnSpc>
              <a:buNone/>
            </a:pPr>
            <a:r>
              <a:rPr lang="en-US" sz="2400" b="1" dirty="0"/>
              <a:t>Develop Smart Pill-Box Prototype</a:t>
            </a:r>
          </a:p>
        </p:txBody>
      </p:sp>
      <p:sp>
        <p:nvSpPr>
          <p:cNvPr id="12" name="Text 3">
            <a:extLst>
              <a:ext uri="{FF2B5EF4-FFF2-40B4-BE49-F238E27FC236}">
                <a16:creationId xmlns:a16="http://schemas.microsoft.com/office/drawing/2014/main" id="{AE6C0598-55E3-CE87-1579-002A68428264}"/>
              </a:ext>
            </a:extLst>
          </p:cNvPr>
          <p:cNvSpPr/>
          <p:nvPr/>
        </p:nvSpPr>
        <p:spPr>
          <a:xfrm>
            <a:off x="304676" y="3012061"/>
            <a:ext cx="6679049" cy="173355"/>
          </a:xfrm>
          <a:prstGeom prst="rect">
            <a:avLst/>
          </a:prstGeom>
          <a:noFill/>
          <a:ln/>
        </p:spPr>
        <p:txBody>
          <a:bodyPr wrap="none" lIns="0" tIns="0" rIns="0" bIns="0" rtlCol="0" anchor="t"/>
          <a:lstStyle/>
          <a:p>
            <a:r>
              <a:rPr lang="en-US" sz="2000" dirty="0"/>
              <a:t>Integrate weight sensors, lid-open detectors and environmental monitors to detect and verify actual pill removals in real time.</a:t>
            </a:r>
          </a:p>
        </p:txBody>
      </p:sp>
      <p:sp>
        <p:nvSpPr>
          <p:cNvPr id="13" name="Shape 4">
            <a:extLst>
              <a:ext uri="{FF2B5EF4-FFF2-40B4-BE49-F238E27FC236}">
                <a16:creationId xmlns:a16="http://schemas.microsoft.com/office/drawing/2014/main" id="{EA9EDFC2-018F-7C74-2A04-B023E7C5CF64}"/>
              </a:ext>
            </a:extLst>
          </p:cNvPr>
          <p:cNvSpPr/>
          <p:nvPr/>
        </p:nvSpPr>
        <p:spPr>
          <a:xfrm>
            <a:off x="196448" y="5037401"/>
            <a:ext cx="6895505" cy="324922"/>
          </a:xfrm>
          <a:prstGeom prst="roundRect">
            <a:avLst>
              <a:gd name="adj" fmla="val 480105"/>
            </a:avLst>
          </a:prstGeom>
          <a:solidFill>
            <a:srgbClr val="EEEFF5"/>
          </a:solidFill>
          <a:ln/>
          <a:effectLst>
            <a:outerShdw blurRad="26670" dist="12700" dir="13500000" algn="bl" rotWithShape="0">
              <a:srgbClr val="FFFFFF">
                <a:alpha val="70000"/>
              </a:srgbClr>
            </a:outerShdw>
          </a:effectLst>
        </p:spPr>
        <p:txBody>
          <a:bodyPr/>
          <a:lstStyle/>
          <a:p>
            <a:endParaRPr lang="en-US"/>
          </a:p>
        </p:txBody>
      </p:sp>
      <p:pic>
        <p:nvPicPr>
          <p:cNvPr id="14" name="Image 1" descr="preencoded.png">
            <a:extLst>
              <a:ext uri="{FF2B5EF4-FFF2-40B4-BE49-F238E27FC236}">
                <a16:creationId xmlns:a16="http://schemas.microsoft.com/office/drawing/2014/main" id="{721653CA-8B1E-A59D-B4C5-2169AC025EC5}"/>
              </a:ext>
            </a:extLst>
          </p:cNvPr>
          <p:cNvPicPr>
            <a:picLocks noChangeAspect="1"/>
          </p:cNvPicPr>
          <p:nvPr/>
        </p:nvPicPr>
        <p:blipFill>
          <a:blip r:embed="rId5"/>
          <a:stretch>
            <a:fillRect/>
          </a:stretch>
        </p:blipFill>
        <p:spPr>
          <a:xfrm>
            <a:off x="3562941" y="5098242"/>
            <a:ext cx="162401" cy="203121"/>
          </a:xfrm>
          <a:prstGeom prst="rect">
            <a:avLst/>
          </a:prstGeom>
        </p:spPr>
      </p:pic>
      <p:sp>
        <p:nvSpPr>
          <p:cNvPr id="15" name="Text 5">
            <a:extLst>
              <a:ext uri="{FF2B5EF4-FFF2-40B4-BE49-F238E27FC236}">
                <a16:creationId xmlns:a16="http://schemas.microsoft.com/office/drawing/2014/main" id="{76FC96E2-3B1B-E42E-FB57-E2D36A171BAB}"/>
              </a:ext>
            </a:extLst>
          </p:cNvPr>
          <p:cNvSpPr/>
          <p:nvPr/>
        </p:nvSpPr>
        <p:spPr>
          <a:xfrm>
            <a:off x="196448" y="5570384"/>
            <a:ext cx="1882973" cy="178118"/>
          </a:xfrm>
          <a:prstGeom prst="rect">
            <a:avLst/>
          </a:prstGeom>
          <a:noFill/>
          <a:ln/>
        </p:spPr>
        <p:txBody>
          <a:bodyPr wrap="none" lIns="0" tIns="0" rIns="0" bIns="0" rtlCol="0" anchor="t"/>
          <a:lstStyle/>
          <a:p>
            <a:pPr marL="0" indent="0" algn="l">
              <a:lnSpc>
                <a:spcPts val="1400"/>
              </a:lnSpc>
              <a:buNone/>
            </a:pPr>
            <a:r>
              <a:rPr lang="en-US" sz="2800" b="1" dirty="0"/>
              <a:t>Implement GPT-Powered Conversational Assistant</a:t>
            </a:r>
          </a:p>
        </p:txBody>
      </p:sp>
      <p:sp>
        <p:nvSpPr>
          <p:cNvPr id="16" name="Text 6">
            <a:extLst>
              <a:ext uri="{FF2B5EF4-FFF2-40B4-BE49-F238E27FC236}">
                <a16:creationId xmlns:a16="http://schemas.microsoft.com/office/drawing/2014/main" id="{C4096120-C795-1237-786E-55DD5CE0F008}"/>
              </a:ext>
            </a:extLst>
          </p:cNvPr>
          <p:cNvSpPr/>
          <p:nvPr/>
        </p:nvSpPr>
        <p:spPr>
          <a:xfrm>
            <a:off x="243003" y="5851137"/>
            <a:ext cx="6740722" cy="283975"/>
          </a:xfrm>
          <a:prstGeom prst="rect">
            <a:avLst/>
          </a:prstGeom>
          <a:noFill/>
          <a:ln/>
        </p:spPr>
        <p:txBody>
          <a:bodyPr wrap="none" lIns="0" tIns="0" rIns="0" bIns="0" rtlCol="0" anchor="t"/>
          <a:lstStyle/>
          <a:p>
            <a:r>
              <a:rPr lang="en-US" sz="2000" dirty="0"/>
              <a:t>Deliver clinical-grade, context-aware Q\&amp;A (free-text &amp; multi-lingual), fully tied to each user’s prescribed regimen.</a:t>
            </a:r>
          </a:p>
        </p:txBody>
      </p:sp>
      <p:sp>
        <p:nvSpPr>
          <p:cNvPr id="17" name="Shape 7">
            <a:extLst>
              <a:ext uri="{FF2B5EF4-FFF2-40B4-BE49-F238E27FC236}">
                <a16:creationId xmlns:a16="http://schemas.microsoft.com/office/drawing/2014/main" id="{E3C1B003-C76A-8D9E-2A7E-B5A77ACD4468}"/>
              </a:ext>
            </a:extLst>
          </p:cNvPr>
          <p:cNvSpPr/>
          <p:nvPr/>
        </p:nvSpPr>
        <p:spPr>
          <a:xfrm>
            <a:off x="196387" y="3487647"/>
            <a:ext cx="6895505" cy="324922"/>
          </a:xfrm>
          <a:prstGeom prst="roundRect">
            <a:avLst>
              <a:gd name="adj" fmla="val 480105"/>
            </a:avLst>
          </a:prstGeom>
          <a:solidFill>
            <a:srgbClr val="EEEFF5"/>
          </a:solidFill>
          <a:ln/>
          <a:effectLst>
            <a:outerShdw blurRad="26670" dist="12700" dir="13500000" algn="bl" rotWithShape="0">
              <a:srgbClr val="FFFFFF">
                <a:alpha val="70000"/>
              </a:srgbClr>
            </a:outerShdw>
          </a:effectLst>
        </p:spPr>
        <p:txBody>
          <a:bodyPr/>
          <a:lstStyle/>
          <a:p>
            <a:endParaRPr lang="en-US"/>
          </a:p>
        </p:txBody>
      </p:sp>
      <p:pic>
        <p:nvPicPr>
          <p:cNvPr id="18" name="Image 2" descr="preencoded.png">
            <a:extLst>
              <a:ext uri="{FF2B5EF4-FFF2-40B4-BE49-F238E27FC236}">
                <a16:creationId xmlns:a16="http://schemas.microsoft.com/office/drawing/2014/main" id="{4CB0DC02-B047-309D-B0BF-7045F3A1138C}"/>
              </a:ext>
            </a:extLst>
          </p:cNvPr>
          <p:cNvPicPr>
            <a:picLocks noChangeAspect="1"/>
          </p:cNvPicPr>
          <p:nvPr/>
        </p:nvPicPr>
        <p:blipFill>
          <a:blip r:embed="rId6"/>
          <a:stretch>
            <a:fillRect/>
          </a:stretch>
        </p:blipFill>
        <p:spPr>
          <a:xfrm>
            <a:off x="3501328" y="3562001"/>
            <a:ext cx="162401" cy="203121"/>
          </a:xfrm>
          <a:prstGeom prst="rect">
            <a:avLst/>
          </a:prstGeom>
        </p:spPr>
      </p:pic>
      <p:sp>
        <p:nvSpPr>
          <p:cNvPr id="19" name="Text 8">
            <a:extLst>
              <a:ext uri="{FF2B5EF4-FFF2-40B4-BE49-F238E27FC236}">
                <a16:creationId xmlns:a16="http://schemas.microsoft.com/office/drawing/2014/main" id="{52FD13D6-8669-8504-CCBE-67F8068ECC1E}"/>
              </a:ext>
            </a:extLst>
          </p:cNvPr>
          <p:cNvSpPr/>
          <p:nvPr/>
        </p:nvSpPr>
        <p:spPr>
          <a:xfrm>
            <a:off x="196387" y="3966925"/>
            <a:ext cx="1425297" cy="178118"/>
          </a:xfrm>
          <a:prstGeom prst="rect">
            <a:avLst/>
          </a:prstGeom>
          <a:noFill/>
          <a:ln/>
        </p:spPr>
        <p:txBody>
          <a:bodyPr wrap="none" lIns="0" tIns="0" rIns="0" bIns="0" rtlCol="0" anchor="t"/>
          <a:lstStyle/>
          <a:p>
            <a:pPr marL="0" indent="0" algn="l">
              <a:lnSpc>
                <a:spcPts val="1400"/>
              </a:lnSpc>
              <a:buNone/>
            </a:pPr>
            <a:r>
              <a:rPr lang="en-US" sz="2400" b="1" dirty="0"/>
              <a:t>Integrate Real-Time Drug-Interaction Checker</a:t>
            </a:r>
          </a:p>
        </p:txBody>
      </p:sp>
      <p:sp>
        <p:nvSpPr>
          <p:cNvPr id="20" name="Text 9">
            <a:extLst>
              <a:ext uri="{FF2B5EF4-FFF2-40B4-BE49-F238E27FC236}">
                <a16:creationId xmlns:a16="http://schemas.microsoft.com/office/drawing/2014/main" id="{3265DCD4-D380-0C7A-C44E-9BF895C98CDE}"/>
              </a:ext>
            </a:extLst>
          </p:cNvPr>
          <p:cNvSpPr/>
          <p:nvPr/>
        </p:nvSpPr>
        <p:spPr>
          <a:xfrm>
            <a:off x="304677" y="4324490"/>
            <a:ext cx="5949960" cy="323136"/>
          </a:xfrm>
          <a:prstGeom prst="rect">
            <a:avLst/>
          </a:prstGeom>
          <a:noFill/>
          <a:ln/>
        </p:spPr>
        <p:txBody>
          <a:bodyPr wrap="none" lIns="0" tIns="0" rIns="0" bIns="0" rtlCol="0" anchor="t"/>
          <a:lstStyle/>
          <a:p>
            <a:r>
              <a:rPr lang="en-US" sz="2000" dirty="0"/>
              <a:t>Seamlessly cross-reference any two medications (plus patient age/comorbidities) to issue personalized contraindication alerts </a:t>
            </a:r>
          </a:p>
          <a:p>
            <a:r>
              <a:rPr lang="en-US" sz="2000" dirty="0"/>
              <a:t>or suggest safe alternatives.</a:t>
            </a:r>
          </a:p>
        </p:txBody>
      </p:sp>
      <p:sp>
        <p:nvSpPr>
          <p:cNvPr id="21" name="Shape 10">
            <a:extLst>
              <a:ext uri="{FF2B5EF4-FFF2-40B4-BE49-F238E27FC236}">
                <a16:creationId xmlns:a16="http://schemas.microsoft.com/office/drawing/2014/main" id="{7079B327-0422-5917-8294-D84E5765A97F}"/>
              </a:ext>
            </a:extLst>
          </p:cNvPr>
          <p:cNvSpPr/>
          <p:nvPr/>
        </p:nvSpPr>
        <p:spPr>
          <a:xfrm>
            <a:off x="196448" y="6440264"/>
            <a:ext cx="6895505" cy="324922"/>
          </a:xfrm>
          <a:prstGeom prst="roundRect">
            <a:avLst>
              <a:gd name="adj" fmla="val 480105"/>
            </a:avLst>
          </a:prstGeom>
          <a:solidFill>
            <a:srgbClr val="EEEFF5"/>
          </a:solidFill>
          <a:ln/>
          <a:effectLst>
            <a:outerShdw blurRad="26670" dist="12700" dir="13500000" algn="bl" rotWithShape="0">
              <a:srgbClr val="FFFFFF">
                <a:alpha val="70000"/>
              </a:srgbClr>
            </a:outerShdw>
          </a:effectLst>
        </p:spPr>
        <p:txBody>
          <a:bodyPr/>
          <a:lstStyle/>
          <a:p>
            <a:endParaRPr lang="en-US"/>
          </a:p>
        </p:txBody>
      </p:sp>
      <p:pic>
        <p:nvPicPr>
          <p:cNvPr id="22" name="Image 3" descr="preencoded.png">
            <a:extLst>
              <a:ext uri="{FF2B5EF4-FFF2-40B4-BE49-F238E27FC236}">
                <a16:creationId xmlns:a16="http://schemas.microsoft.com/office/drawing/2014/main" id="{C27A41BD-0CA0-2A37-BDFD-B12103C6B029}"/>
              </a:ext>
            </a:extLst>
          </p:cNvPr>
          <p:cNvPicPr>
            <a:picLocks noChangeAspect="1"/>
          </p:cNvPicPr>
          <p:nvPr/>
        </p:nvPicPr>
        <p:blipFill>
          <a:blip r:embed="rId7"/>
          <a:stretch>
            <a:fillRect/>
          </a:stretch>
        </p:blipFill>
        <p:spPr>
          <a:xfrm>
            <a:off x="3512344" y="6483750"/>
            <a:ext cx="162401" cy="203121"/>
          </a:xfrm>
          <a:prstGeom prst="rect">
            <a:avLst/>
          </a:prstGeom>
        </p:spPr>
      </p:pic>
      <p:sp>
        <p:nvSpPr>
          <p:cNvPr id="23" name="Text 11">
            <a:extLst>
              <a:ext uri="{FF2B5EF4-FFF2-40B4-BE49-F238E27FC236}">
                <a16:creationId xmlns:a16="http://schemas.microsoft.com/office/drawing/2014/main" id="{BBDDEF0C-4946-4CA2-7B0D-2B619E9D30D9}"/>
              </a:ext>
            </a:extLst>
          </p:cNvPr>
          <p:cNvSpPr/>
          <p:nvPr/>
        </p:nvSpPr>
        <p:spPr>
          <a:xfrm>
            <a:off x="243002" y="6928755"/>
            <a:ext cx="4674685" cy="217820"/>
          </a:xfrm>
          <a:prstGeom prst="rect">
            <a:avLst/>
          </a:prstGeom>
          <a:noFill/>
          <a:ln/>
        </p:spPr>
        <p:txBody>
          <a:bodyPr wrap="none" lIns="0" tIns="0" rIns="0" bIns="0" rtlCol="0" anchor="t"/>
          <a:lstStyle/>
          <a:p>
            <a:pPr marL="0" indent="0" algn="l">
              <a:lnSpc>
                <a:spcPts val="1400"/>
              </a:lnSpc>
              <a:buNone/>
            </a:pPr>
            <a:r>
              <a:rPr lang="en-US" sz="2400" b="1" dirty="0"/>
              <a:t>Build Mobile App &amp; Caregiver Portal</a:t>
            </a:r>
          </a:p>
        </p:txBody>
      </p:sp>
      <p:sp>
        <p:nvSpPr>
          <p:cNvPr id="24" name="Text 12">
            <a:extLst>
              <a:ext uri="{FF2B5EF4-FFF2-40B4-BE49-F238E27FC236}">
                <a16:creationId xmlns:a16="http://schemas.microsoft.com/office/drawing/2014/main" id="{80FA778C-1FEB-420D-860F-D42902D8150E}"/>
              </a:ext>
            </a:extLst>
          </p:cNvPr>
          <p:cNvSpPr/>
          <p:nvPr/>
        </p:nvSpPr>
        <p:spPr>
          <a:xfrm>
            <a:off x="304676" y="7310144"/>
            <a:ext cx="6679049" cy="261063"/>
          </a:xfrm>
          <a:prstGeom prst="rect">
            <a:avLst/>
          </a:prstGeom>
          <a:noFill/>
          <a:ln/>
        </p:spPr>
        <p:txBody>
          <a:bodyPr wrap="none" lIns="0" tIns="0" rIns="0" bIns="0" rtlCol="0" anchor="t"/>
          <a:lstStyle/>
          <a:p>
            <a:pPr marL="0" indent="0" algn="l">
              <a:buNone/>
            </a:pPr>
            <a:r>
              <a:rPr lang="en-US" sz="2000" dirty="0"/>
              <a:t>Transform raw sensor events and AI chat logs into clear adherence reports,</a:t>
            </a:r>
          </a:p>
          <a:p>
            <a:pPr marL="0" indent="0" algn="l">
              <a:buNone/>
            </a:pPr>
            <a:r>
              <a:rPr lang="en-US" sz="2000" dirty="0"/>
              <a:t> weekly health snapshots and timely alerts for patients, caregivers and clinicians.</a:t>
            </a:r>
          </a:p>
        </p:txBody>
      </p:sp>
      <p:sp>
        <p:nvSpPr>
          <p:cNvPr id="25" name="Google Shape;222;p18">
            <a:extLst>
              <a:ext uri="{FF2B5EF4-FFF2-40B4-BE49-F238E27FC236}">
                <a16:creationId xmlns:a16="http://schemas.microsoft.com/office/drawing/2014/main" id="{D5F7B9BB-070F-B7E9-F5BF-FD4D29C697F4}"/>
              </a:ext>
            </a:extLst>
          </p:cNvPr>
          <p:cNvSpPr txBox="1"/>
          <p:nvPr/>
        </p:nvSpPr>
        <p:spPr>
          <a:xfrm>
            <a:off x="13635789" y="2593492"/>
            <a:ext cx="1596326" cy="1107996"/>
          </a:xfrm>
          <a:prstGeom prst="rect">
            <a:avLst/>
          </a:prstGeom>
          <a:noFill/>
          <a:ln>
            <a:noFill/>
          </a:ln>
        </p:spPr>
        <p:txBody>
          <a:bodyPr spcFirstLastPara="1" wrap="square" lIns="91425" tIns="45700" rIns="91425" bIns="45700" anchor="t" anchorCtr="0">
            <a:spAutoFit/>
          </a:bodyPr>
          <a:lstStyle/>
          <a:p>
            <a:pPr>
              <a:buClr>
                <a:srgbClr val="000000"/>
              </a:buClr>
              <a:buFont typeface="Arial"/>
              <a:buNone/>
            </a:pPr>
            <a:r>
              <a:rPr lang="en-US" sz="6600" kern="0" dirty="0">
                <a:solidFill>
                  <a:srgbClr val="964FC1"/>
                </a:solidFill>
                <a:latin typeface="Aharoni" panose="02010803020104030203" pitchFamily="2" charset="-79"/>
                <a:ea typeface="Aharoni"/>
                <a:cs typeface="Aharoni" panose="02010803020104030203" pitchFamily="2" charset="-79"/>
                <a:sym typeface="Aharoni"/>
              </a:rPr>
              <a:t>4</a:t>
            </a:r>
            <a:endParaRPr sz="6600" kern="0" dirty="0">
              <a:solidFill>
                <a:srgbClr val="964FC1"/>
              </a:solidFill>
              <a:latin typeface="Aharoni" panose="02010803020104030203" pitchFamily="2" charset="-79"/>
              <a:ea typeface="Aharoni"/>
              <a:cs typeface="Aharoni" panose="02010803020104030203" pitchFamily="2" charset="-79"/>
              <a:sym typeface="Aharoni"/>
            </a:endParaRPr>
          </a:p>
        </p:txBody>
      </p:sp>
      <p:pic>
        <p:nvPicPr>
          <p:cNvPr id="26" name="Picture 25">
            <a:extLst>
              <a:ext uri="{FF2B5EF4-FFF2-40B4-BE49-F238E27FC236}">
                <a16:creationId xmlns:a16="http://schemas.microsoft.com/office/drawing/2014/main" id="{350EEF72-89E2-9D58-6222-09E944491F3F}"/>
              </a:ext>
            </a:extLst>
          </p:cNvPr>
          <p:cNvPicPr>
            <a:picLocks noChangeAspect="1"/>
          </p:cNvPicPr>
          <p:nvPr/>
        </p:nvPicPr>
        <p:blipFill>
          <a:blip r:embed="rId8"/>
          <a:stretch>
            <a:fillRect/>
          </a:stretch>
        </p:blipFill>
        <p:spPr>
          <a:xfrm>
            <a:off x="13409747" y="1854642"/>
            <a:ext cx="1220653" cy="83341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E9DF1C-B11D-72E2-F0C1-63B7117A9A22}"/>
              </a:ext>
            </a:extLst>
          </p:cNvPr>
          <p:cNvSpPr txBox="1"/>
          <p:nvPr/>
        </p:nvSpPr>
        <p:spPr>
          <a:xfrm>
            <a:off x="3313354" y="185569"/>
            <a:ext cx="7315200" cy="1528624"/>
          </a:xfrm>
          <a:prstGeom prst="rect">
            <a:avLst/>
          </a:prstGeom>
          <a:noFill/>
        </p:spPr>
        <p:txBody>
          <a:bodyPr wrap="square">
            <a:spAutoFit/>
          </a:bodyPr>
          <a:lstStyle/>
          <a:p>
            <a:pPr marL="0" indent="0" algn="ctr">
              <a:lnSpc>
                <a:spcPts val="5600"/>
              </a:lnSpc>
              <a:buNone/>
            </a:pPr>
            <a:r>
              <a:rPr lang="en-US" sz="4100" b="1" dirty="0">
                <a:solidFill>
                  <a:srgbClr val="7068F4"/>
                </a:solidFill>
                <a:latin typeface="Barlow Bold" pitchFamily="34" charset="0"/>
              </a:rPr>
              <a:t>Requirements</a:t>
            </a:r>
            <a:br>
              <a:rPr lang="en-US" sz="4100" b="1" dirty="0">
                <a:solidFill>
                  <a:srgbClr val="7068F4"/>
                </a:solidFill>
                <a:latin typeface="Barlow Bold" pitchFamily="34" charset="0"/>
              </a:rPr>
            </a:br>
            <a:r>
              <a:rPr lang="en-US" sz="4100" b="1" dirty="0">
                <a:solidFill>
                  <a:srgbClr val="7068F4"/>
                </a:solidFill>
                <a:latin typeface="Barlow Bold" pitchFamily="34" charset="0"/>
              </a:rPr>
              <a:t>for Our project   </a:t>
            </a:r>
            <a:endParaRPr lang="en-US" sz="4100" dirty="0"/>
          </a:p>
        </p:txBody>
      </p:sp>
      <p:graphicFrame>
        <p:nvGraphicFramePr>
          <p:cNvPr id="4" name="Table 3">
            <a:extLst>
              <a:ext uri="{FF2B5EF4-FFF2-40B4-BE49-F238E27FC236}">
                <a16:creationId xmlns:a16="http://schemas.microsoft.com/office/drawing/2014/main" id="{B68D93CD-524D-908B-2C98-621D541306A5}"/>
              </a:ext>
            </a:extLst>
          </p:cNvPr>
          <p:cNvGraphicFramePr>
            <a:graphicFrameLocks noGrp="1"/>
          </p:cNvGraphicFramePr>
          <p:nvPr>
            <p:extLst>
              <p:ext uri="{D42A27DB-BD31-4B8C-83A1-F6EECF244321}">
                <p14:modId xmlns:p14="http://schemas.microsoft.com/office/powerpoint/2010/main" val="2595917051"/>
              </p:ext>
            </p:extLst>
          </p:nvPr>
        </p:nvGraphicFramePr>
        <p:xfrm>
          <a:off x="817582" y="1990165"/>
          <a:ext cx="5474661" cy="4564903"/>
        </p:xfrm>
        <a:graphic>
          <a:graphicData uri="http://schemas.openxmlformats.org/drawingml/2006/table">
            <a:tbl>
              <a:tblPr firstRow="1" bandRow="1">
                <a:tableStyleId>{5C22544A-7EE6-4342-B048-85BDC9FD1C3A}</a:tableStyleId>
              </a:tblPr>
              <a:tblGrid>
                <a:gridCol w="747449">
                  <a:extLst>
                    <a:ext uri="{9D8B030D-6E8A-4147-A177-3AD203B41FA5}">
                      <a16:colId xmlns:a16="http://schemas.microsoft.com/office/drawing/2014/main" val="1927955385"/>
                    </a:ext>
                  </a:extLst>
                </a:gridCol>
                <a:gridCol w="4727212">
                  <a:extLst>
                    <a:ext uri="{9D8B030D-6E8A-4147-A177-3AD203B41FA5}">
                      <a16:colId xmlns:a16="http://schemas.microsoft.com/office/drawing/2014/main" val="3121559966"/>
                    </a:ext>
                  </a:extLst>
                </a:gridCol>
              </a:tblGrid>
              <a:tr h="651952">
                <a:tc>
                  <a:txBody>
                    <a:bodyPr/>
                    <a:lstStyle/>
                    <a:p>
                      <a:endParaRPr lang="en-US" dirty="0"/>
                    </a:p>
                  </a:txBody>
                  <a:tcPr/>
                </a:tc>
                <a:tc>
                  <a:txBody>
                    <a:bodyPr/>
                    <a:lstStyle/>
                    <a:p>
                      <a:r>
                        <a:rPr lang="en-US" dirty="0"/>
                        <a:t>Functional Requirements</a:t>
                      </a:r>
                    </a:p>
                  </a:txBody>
                  <a:tcPr/>
                </a:tc>
                <a:extLst>
                  <a:ext uri="{0D108BD9-81ED-4DB2-BD59-A6C34878D82A}">
                    <a16:rowId xmlns:a16="http://schemas.microsoft.com/office/drawing/2014/main" val="2787121614"/>
                  </a:ext>
                </a:extLst>
              </a:tr>
              <a:tr h="839637">
                <a:tc>
                  <a:txBody>
                    <a:bodyPr/>
                    <a:lstStyle/>
                    <a:p>
                      <a:r>
                        <a:rPr lang="en-US" dirty="0"/>
                        <a:t>1</a:t>
                      </a:r>
                    </a:p>
                  </a:txBody>
                  <a:tcPr/>
                </a:tc>
                <a:tc>
                  <a:txBody>
                    <a:bodyPr/>
                    <a:lstStyle/>
                    <a:p>
                      <a:r>
                        <a:rPr lang="en-US" dirty="0"/>
                        <a:t>The system should allow users to arrange pills schedule via  mobile application</a:t>
                      </a:r>
                    </a:p>
                  </a:txBody>
                  <a:tcPr/>
                </a:tc>
                <a:extLst>
                  <a:ext uri="{0D108BD9-81ED-4DB2-BD59-A6C34878D82A}">
                    <a16:rowId xmlns:a16="http://schemas.microsoft.com/office/drawing/2014/main" val="3487538542"/>
                  </a:ext>
                </a:extLst>
              </a:tr>
              <a:tr h="1125285">
                <a:tc>
                  <a:txBody>
                    <a:bodyPr/>
                    <a:lstStyle/>
                    <a:p>
                      <a:r>
                        <a:rPr lang="en-US" dirty="0"/>
                        <a:t>2</a:t>
                      </a:r>
                    </a:p>
                  </a:txBody>
                  <a:tcPr/>
                </a:tc>
                <a:tc>
                  <a:txBody>
                    <a:bodyPr/>
                    <a:lstStyle/>
                    <a:p>
                      <a:r>
                        <a:rPr lang="en-US" dirty="0"/>
                        <a:t>AI for missed dose prediction and drug interaction detection</a:t>
                      </a:r>
                    </a:p>
                  </a:txBody>
                  <a:tcPr/>
                </a:tc>
                <a:extLst>
                  <a:ext uri="{0D108BD9-81ED-4DB2-BD59-A6C34878D82A}">
                    <a16:rowId xmlns:a16="http://schemas.microsoft.com/office/drawing/2014/main" val="207311914"/>
                  </a:ext>
                </a:extLst>
              </a:tr>
              <a:tr h="1125285">
                <a:tc>
                  <a:txBody>
                    <a:bodyPr/>
                    <a:lstStyle/>
                    <a:p>
                      <a:r>
                        <a:rPr lang="en-US" dirty="0"/>
                        <a:t>3</a:t>
                      </a:r>
                    </a:p>
                  </a:txBody>
                  <a:tcPr/>
                </a:tc>
                <a:tc>
                  <a:txBody>
                    <a:bodyPr/>
                    <a:lstStyle/>
                    <a:p>
                      <a:r>
                        <a:rPr lang="en-US" dirty="0"/>
                        <a:t>Synchronizes data between the pill box, mobile app, and cloud</a:t>
                      </a:r>
                    </a:p>
                  </a:txBody>
                  <a:tcPr/>
                </a:tc>
                <a:extLst>
                  <a:ext uri="{0D108BD9-81ED-4DB2-BD59-A6C34878D82A}">
                    <a16:rowId xmlns:a16="http://schemas.microsoft.com/office/drawing/2014/main" val="221234957"/>
                  </a:ext>
                </a:extLst>
              </a:tr>
              <a:tr h="822744">
                <a:tc>
                  <a:txBody>
                    <a:bodyPr/>
                    <a:lstStyle/>
                    <a:p>
                      <a:r>
                        <a:rPr lang="en-US" dirty="0"/>
                        <a:t>4</a:t>
                      </a:r>
                    </a:p>
                  </a:txBody>
                  <a:tcPr/>
                </a:tc>
                <a:tc>
                  <a:txBody>
                    <a:bodyPr/>
                    <a:lstStyle/>
                    <a:p>
                      <a:r>
                        <a:rPr lang="en-US" dirty="0"/>
                        <a:t>Sends reminders and alerts to users and caregivers</a:t>
                      </a:r>
                    </a:p>
                  </a:txBody>
                  <a:tcPr/>
                </a:tc>
                <a:extLst>
                  <a:ext uri="{0D108BD9-81ED-4DB2-BD59-A6C34878D82A}">
                    <a16:rowId xmlns:a16="http://schemas.microsoft.com/office/drawing/2014/main" val="258425813"/>
                  </a:ext>
                </a:extLst>
              </a:tr>
            </a:tbl>
          </a:graphicData>
        </a:graphic>
      </p:graphicFrame>
      <p:graphicFrame>
        <p:nvGraphicFramePr>
          <p:cNvPr id="5" name="Table 4">
            <a:extLst>
              <a:ext uri="{FF2B5EF4-FFF2-40B4-BE49-F238E27FC236}">
                <a16:creationId xmlns:a16="http://schemas.microsoft.com/office/drawing/2014/main" id="{995B60BE-04BA-5FA3-0E08-5577D119D29D}"/>
              </a:ext>
            </a:extLst>
          </p:cNvPr>
          <p:cNvGraphicFramePr>
            <a:graphicFrameLocks noGrp="1"/>
          </p:cNvGraphicFramePr>
          <p:nvPr>
            <p:extLst>
              <p:ext uri="{D42A27DB-BD31-4B8C-83A1-F6EECF244321}">
                <p14:modId xmlns:p14="http://schemas.microsoft.com/office/powerpoint/2010/main" val="3106638712"/>
              </p:ext>
            </p:extLst>
          </p:nvPr>
        </p:nvGraphicFramePr>
        <p:xfrm>
          <a:off x="7444291" y="1990164"/>
          <a:ext cx="6368527" cy="4564902"/>
        </p:xfrm>
        <a:graphic>
          <a:graphicData uri="http://schemas.openxmlformats.org/drawingml/2006/table">
            <a:tbl>
              <a:tblPr firstRow="1" bandRow="1">
                <a:tableStyleId>{5C22544A-7EE6-4342-B048-85BDC9FD1C3A}</a:tableStyleId>
              </a:tblPr>
              <a:tblGrid>
                <a:gridCol w="671973">
                  <a:extLst>
                    <a:ext uri="{9D8B030D-6E8A-4147-A177-3AD203B41FA5}">
                      <a16:colId xmlns:a16="http://schemas.microsoft.com/office/drawing/2014/main" val="1927955385"/>
                    </a:ext>
                  </a:extLst>
                </a:gridCol>
                <a:gridCol w="5696554">
                  <a:extLst>
                    <a:ext uri="{9D8B030D-6E8A-4147-A177-3AD203B41FA5}">
                      <a16:colId xmlns:a16="http://schemas.microsoft.com/office/drawing/2014/main" val="3121559966"/>
                    </a:ext>
                  </a:extLst>
                </a:gridCol>
              </a:tblGrid>
              <a:tr h="613558">
                <a:tc>
                  <a:txBody>
                    <a:bodyPr/>
                    <a:lstStyle/>
                    <a:p>
                      <a:endParaRPr lang="en-US" dirty="0"/>
                    </a:p>
                  </a:txBody>
                  <a:tcPr/>
                </a:tc>
                <a:tc>
                  <a:txBody>
                    <a:bodyPr/>
                    <a:lstStyle/>
                    <a:p>
                      <a:r>
                        <a:rPr lang="en-US" dirty="0"/>
                        <a:t>Non-Functional Requirements</a:t>
                      </a:r>
                    </a:p>
                  </a:txBody>
                  <a:tcPr/>
                </a:tc>
                <a:extLst>
                  <a:ext uri="{0D108BD9-81ED-4DB2-BD59-A6C34878D82A}">
                    <a16:rowId xmlns:a16="http://schemas.microsoft.com/office/drawing/2014/main" val="2787121614"/>
                  </a:ext>
                </a:extLst>
              </a:tr>
              <a:tr h="1059017">
                <a:tc>
                  <a:txBody>
                    <a:bodyPr/>
                    <a:lstStyle/>
                    <a:p>
                      <a:r>
                        <a:rPr lang="en-US" dirty="0"/>
                        <a:t>1</a:t>
                      </a:r>
                    </a:p>
                  </a:txBody>
                  <a:tcPr/>
                </a:tc>
                <a:tc>
                  <a:txBody>
                    <a:bodyPr/>
                    <a:lstStyle/>
                    <a:p>
                      <a:r>
                        <a:rPr lang="en-US" dirty="0"/>
                        <a:t>The System should include Smart pill dispenser with embedded sensors</a:t>
                      </a:r>
                    </a:p>
                  </a:txBody>
                  <a:tcPr/>
                </a:tc>
                <a:extLst>
                  <a:ext uri="{0D108BD9-81ED-4DB2-BD59-A6C34878D82A}">
                    <a16:rowId xmlns:a16="http://schemas.microsoft.com/office/drawing/2014/main" val="2157092687"/>
                  </a:ext>
                </a:extLst>
              </a:tr>
              <a:tr h="1059017">
                <a:tc>
                  <a:txBody>
                    <a:bodyPr/>
                    <a:lstStyle/>
                    <a:p>
                      <a:r>
                        <a:rPr lang="en-US" dirty="0"/>
                        <a:t>2</a:t>
                      </a:r>
                    </a:p>
                  </a:txBody>
                  <a:tcPr/>
                </a:tc>
                <a:tc>
                  <a:txBody>
                    <a:bodyPr/>
                    <a:lstStyle/>
                    <a:p>
                      <a:r>
                        <a:rPr lang="en-US" dirty="0"/>
                        <a:t>The system should  support Real-time synchronization with minimal latency</a:t>
                      </a:r>
                    </a:p>
                  </a:txBody>
                  <a:tcPr/>
                </a:tc>
                <a:extLst>
                  <a:ext uri="{0D108BD9-81ED-4DB2-BD59-A6C34878D82A}">
                    <a16:rowId xmlns:a16="http://schemas.microsoft.com/office/drawing/2014/main" val="207311914"/>
                  </a:ext>
                </a:extLst>
              </a:tr>
              <a:tr h="1059017">
                <a:tc>
                  <a:txBody>
                    <a:bodyPr/>
                    <a:lstStyle/>
                    <a:p>
                      <a:r>
                        <a:rPr lang="en-US" dirty="0"/>
                        <a:t>3</a:t>
                      </a:r>
                    </a:p>
                  </a:txBody>
                  <a:tcPr/>
                </a:tc>
                <a:tc>
                  <a:txBody>
                    <a:bodyPr/>
                    <a:lstStyle/>
                    <a:p>
                      <a:r>
                        <a:rPr lang="en-US" dirty="0"/>
                        <a:t>The system should support multiple users</a:t>
                      </a:r>
                    </a:p>
                  </a:txBody>
                  <a:tcPr/>
                </a:tc>
                <a:extLst>
                  <a:ext uri="{0D108BD9-81ED-4DB2-BD59-A6C34878D82A}">
                    <a16:rowId xmlns:a16="http://schemas.microsoft.com/office/drawing/2014/main" val="221234957"/>
                  </a:ext>
                </a:extLst>
              </a:tr>
              <a:tr h="774293">
                <a:tc>
                  <a:txBody>
                    <a:bodyPr/>
                    <a:lstStyle/>
                    <a:p>
                      <a:r>
                        <a:rPr lang="en-US" dirty="0"/>
                        <a:t>4</a:t>
                      </a:r>
                    </a:p>
                  </a:txBody>
                  <a:tcPr/>
                </a:tc>
                <a:tc>
                  <a:txBody>
                    <a:bodyPr/>
                    <a:lstStyle/>
                    <a:p>
                      <a:r>
                        <a:rPr lang="en-US" dirty="0"/>
                        <a:t>User friendly Scalable for home use</a:t>
                      </a:r>
                    </a:p>
                  </a:txBody>
                  <a:tcPr/>
                </a:tc>
                <a:extLst>
                  <a:ext uri="{0D108BD9-81ED-4DB2-BD59-A6C34878D82A}">
                    <a16:rowId xmlns:a16="http://schemas.microsoft.com/office/drawing/2014/main" val="258425813"/>
                  </a:ext>
                </a:extLst>
              </a:tr>
            </a:tbl>
          </a:graphicData>
        </a:graphic>
      </p:graphicFrame>
      <p:sp>
        <p:nvSpPr>
          <p:cNvPr id="6" name="Google Shape;222;p18">
            <a:extLst>
              <a:ext uri="{FF2B5EF4-FFF2-40B4-BE49-F238E27FC236}">
                <a16:creationId xmlns:a16="http://schemas.microsoft.com/office/drawing/2014/main" id="{764F9453-5833-D057-8DDB-D23733B369F7}"/>
              </a:ext>
            </a:extLst>
          </p:cNvPr>
          <p:cNvSpPr txBox="1"/>
          <p:nvPr/>
        </p:nvSpPr>
        <p:spPr>
          <a:xfrm>
            <a:off x="366943" y="185569"/>
            <a:ext cx="1596326" cy="1107996"/>
          </a:xfrm>
          <a:prstGeom prst="rect">
            <a:avLst/>
          </a:prstGeom>
          <a:noFill/>
          <a:ln>
            <a:noFill/>
          </a:ln>
        </p:spPr>
        <p:txBody>
          <a:bodyPr spcFirstLastPara="1" wrap="square" lIns="91425" tIns="45700" rIns="91425" bIns="45700" anchor="t" anchorCtr="0">
            <a:spAutoFit/>
          </a:bodyPr>
          <a:lstStyle/>
          <a:p>
            <a:pPr>
              <a:buClr>
                <a:srgbClr val="000000"/>
              </a:buClr>
              <a:buFont typeface="Arial"/>
              <a:buNone/>
            </a:pPr>
            <a:r>
              <a:rPr lang="en-US" sz="6600" kern="0" dirty="0">
                <a:solidFill>
                  <a:srgbClr val="964FC1"/>
                </a:solidFill>
                <a:latin typeface="Aharoni" panose="02010803020104030203" pitchFamily="2" charset="-79"/>
                <a:ea typeface="Aharoni"/>
                <a:cs typeface="Aharoni" panose="02010803020104030203" pitchFamily="2" charset="-79"/>
                <a:sym typeface="Aharoni"/>
              </a:rPr>
              <a:t>5</a:t>
            </a:r>
            <a:endParaRPr sz="6600" kern="0" dirty="0">
              <a:solidFill>
                <a:srgbClr val="964FC1"/>
              </a:solidFill>
              <a:latin typeface="Aharoni" panose="02010803020104030203" pitchFamily="2" charset="-79"/>
              <a:ea typeface="Aharoni"/>
              <a:cs typeface="Aharoni" panose="02010803020104030203" pitchFamily="2" charset="-79"/>
              <a:sym typeface="Aharoni"/>
            </a:endParaRPr>
          </a:p>
        </p:txBody>
      </p:sp>
      <p:pic>
        <p:nvPicPr>
          <p:cNvPr id="7" name="Picture 6">
            <a:extLst>
              <a:ext uri="{FF2B5EF4-FFF2-40B4-BE49-F238E27FC236}">
                <a16:creationId xmlns:a16="http://schemas.microsoft.com/office/drawing/2014/main" id="{8A27DEF7-867B-2F4C-BD4C-517F2DC1F802}"/>
              </a:ext>
            </a:extLst>
          </p:cNvPr>
          <p:cNvPicPr>
            <a:picLocks noChangeAspect="1"/>
          </p:cNvPicPr>
          <p:nvPr/>
        </p:nvPicPr>
        <p:blipFill>
          <a:blip r:embed="rId3"/>
          <a:stretch>
            <a:fillRect/>
          </a:stretch>
        </p:blipFill>
        <p:spPr>
          <a:xfrm>
            <a:off x="13328724" y="0"/>
            <a:ext cx="1220653" cy="833411"/>
          </a:xfrm>
          <a:prstGeom prst="rect">
            <a:avLst/>
          </a:prstGeom>
        </p:spPr>
      </p:pic>
      <p:sp>
        <p:nvSpPr>
          <p:cNvPr id="9" name="TextBox 8">
            <a:extLst>
              <a:ext uri="{FF2B5EF4-FFF2-40B4-BE49-F238E27FC236}">
                <a16:creationId xmlns:a16="http://schemas.microsoft.com/office/drawing/2014/main" id="{ADAD14F9-7928-D562-F94E-50B1236AF642}"/>
              </a:ext>
            </a:extLst>
          </p:cNvPr>
          <p:cNvSpPr txBox="1"/>
          <p:nvPr/>
        </p:nvSpPr>
        <p:spPr>
          <a:xfrm>
            <a:off x="3242941" y="6537652"/>
            <a:ext cx="623942" cy="1569660"/>
          </a:xfrm>
          <a:prstGeom prst="rect">
            <a:avLst/>
          </a:prstGeom>
          <a:noFill/>
        </p:spPr>
        <p:txBody>
          <a:bodyPr wrap="square" rtlCol="0">
            <a:spAutoFit/>
          </a:bodyPr>
          <a:lstStyle/>
          <a:p>
            <a:r>
              <a:rPr lang="en-US" sz="3200" b="1" dirty="0"/>
              <a:t>.</a:t>
            </a:r>
          </a:p>
          <a:p>
            <a:r>
              <a:rPr lang="en-US" sz="3200" b="1" dirty="0"/>
              <a:t>.</a:t>
            </a:r>
          </a:p>
          <a:p>
            <a:r>
              <a:rPr lang="en-US" sz="3200" b="1" dirty="0"/>
              <a:t>.</a:t>
            </a:r>
          </a:p>
        </p:txBody>
      </p:sp>
      <p:sp>
        <p:nvSpPr>
          <p:cNvPr id="10" name="TextBox 9">
            <a:extLst>
              <a:ext uri="{FF2B5EF4-FFF2-40B4-BE49-F238E27FC236}">
                <a16:creationId xmlns:a16="http://schemas.microsoft.com/office/drawing/2014/main" id="{B9032567-806A-B56D-2485-39025DA59013}"/>
              </a:ext>
            </a:extLst>
          </p:cNvPr>
          <p:cNvSpPr txBox="1"/>
          <p:nvPr/>
        </p:nvSpPr>
        <p:spPr>
          <a:xfrm>
            <a:off x="10670569" y="6537652"/>
            <a:ext cx="623942" cy="1569660"/>
          </a:xfrm>
          <a:prstGeom prst="rect">
            <a:avLst/>
          </a:prstGeom>
          <a:noFill/>
        </p:spPr>
        <p:txBody>
          <a:bodyPr wrap="square" rtlCol="0">
            <a:spAutoFit/>
          </a:bodyPr>
          <a:lstStyle/>
          <a:p>
            <a:r>
              <a:rPr lang="en-US" sz="3200" b="1" dirty="0"/>
              <a:t>.</a:t>
            </a:r>
          </a:p>
          <a:p>
            <a:r>
              <a:rPr lang="en-US" sz="3200" b="1" dirty="0"/>
              <a:t>.</a:t>
            </a:r>
          </a:p>
          <a:p>
            <a:r>
              <a:rPr lang="en-US" sz="3200" b="1" dirty="0"/>
              <a:t>.</a:t>
            </a:r>
          </a:p>
        </p:txBody>
      </p:sp>
    </p:spTree>
    <p:extLst>
      <p:ext uri="{BB962C8B-B14F-4D97-AF65-F5344CB8AC3E}">
        <p14:creationId xmlns:p14="http://schemas.microsoft.com/office/powerpoint/2010/main" val="3585514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flipH="1">
            <a:off x="7789318" y="396122"/>
            <a:ext cx="977760" cy="861058"/>
          </a:xfrm>
          <a:prstGeom prst="rect">
            <a:avLst/>
          </a:prstGeom>
          <a:ln>
            <a:noFill/>
          </a:ln>
          <a:effectLst>
            <a:softEdge rad="112500"/>
          </a:effectLst>
        </p:spPr>
      </p:pic>
      <p:sp>
        <p:nvSpPr>
          <p:cNvPr id="3" name="Text 0"/>
          <p:cNvSpPr/>
          <p:nvPr/>
        </p:nvSpPr>
        <p:spPr>
          <a:xfrm>
            <a:off x="1159157" y="478494"/>
            <a:ext cx="6326624" cy="645676"/>
          </a:xfrm>
          <a:prstGeom prst="rect">
            <a:avLst/>
          </a:prstGeom>
          <a:noFill/>
          <a:ln/>
        </p:spPr>
        <p:txBody>
          <a:bodyPr wrap="none" lIns="0" tIns="0" rIns="0" bIns="0" rtlCol="0" anchor="t"/>
          <a:lstStyle/>
          <a:p>
            <a:pPr marL="0" indent="0" algn="l">
              <a:lnSpc>
                <a:spcPts val="5050"/>
              </a:lnSpc>
              <a:buNone/>
            </a:pPr>
            <a:r>
              <a:rPr lang="en-US" sz="4100" b="1" dirty="0">
                <a:solidFill>
                  <a:srgbClr val="7068F4"/>
                </a:solidFill>
                <a:latin typeface="Barlow Bold" pitchFamily="34" charset="0"/>
                <a:ea typeface="Barlow Bold" pitchFamily="34" charset="-122"/>
                <a:cs typeface="Barlow Bold" pitchFamily="34" charset="-120"/>
              </a:rPr>
              <a:t>Innovation and Contribution</a:t>
            </a:r>
            <a:endParaRPr lang="en-US" sz="4100" dirty="0"/>
          </a:p>
        </p:txBody>
      </p:sp>
      <p:sp>
        <p:nvSpPr>
          <p:cNvPr id="5" name="Text 1"/>
          <p:cNvSpPr/>
          <p:nvPr/>
        </p:nvSpPr>
        <p:spPr>
          <a:xfrm>
            <a:off x="1422916" y="1596390"/>
            <a:ext cx="2733318" cy="322778"/>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Barlow Bold" pitchFamily="34" charset="0"/>
                <a:ea typeface="Barlow Bold" pitchFamily="34" charset="-122"/>
                <a:cs typeface="Barlow Bold" pitchFamily="34" charset="-120"/>
              </a:rPr>
              <a:t>Integrated Management</a:t>
            </a:r>
            <a:endParaRPr lang="en-US" sz="2000" dirty="0"/>
          </a:p>
        </p:txBody>
      </p:sp>
      <p:sp>
        <p:nvSpPr>
          <p:cNvPr id="6" name="Text 2"/>
          <p:cNvSpPr/>
          <p:nvPr/>
        </p:nvSpPr>
        <p:spPr>
          <a:xfrm>
            <a:off x="1422915" y="1970604"/>
            <a:ext cx="7034093" cy="628174"/>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Montserrat" pitchFamily="34" charset="0"/>
                <a:ea typeface="Montserrat" pitchFamily="34" charset="-122"/>
                <a:cs typeface="Montserrat" pitchFamily="34" charset="-120"/>
              </a:rPr>
              <a:t>Smart Pill-Box Integration Real-time weight sensors, lid-open detectors and environmental monitors feed AI–driven verification of every pill removal and storage condition.</a:t>
            </a:r>
            <a:endParaRPr lang="en-US" sz="1500" dirty="0"/>
          </a:p>
        </p:txBody>
      </p:sp>
      <p:sp>
        <p:nvSpPr>
          <p:cNvPr id="8" name="Text 3"/>
          <p:cNvSpPr/>
          <p:nvPr/>
        </p:nvSpPr>
        <p:spPr>
          <a:xfrm>
            <a:off x="1422916" y="3272195"/>
            <a:ext cx="2582942" cy="322778"/>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Montserrat" pitchFamily="34" charset="0"/>
                <a:ea typeface="Montserrat" pitchFamily="34" charset="-122"/>
                <a:cs typeface="Montserrat" pitchFamily="34" charset="-120"/>
              </a:rPr>
              <a:t>Conversational AI Engagement-powered,</a:t>
            </a:r>
            <a:endParaRPr lang="en-US" sz="2000" b="1" dirty="0"/>
          </a:p>
        </p:txBody>
      </p:sp>
      <p:sp>
        <p:nvSpPr>
          <p:cNvPr id="9" name="Text 4"/>
          <p:cNvSpPr/>
          <p:nvPr/>
        </p:nvSpPr>
        <p:spPr>
          <a:xfrm>
            <a:off x="1403559" y="3712726"/>
            <a:ext cx="7034093" cy="628174"/>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Montserrat" pitchFamily="34" charset="0"/>
                <a:ea typeface="Montserrat" pitchFamily="34" charset="-122"/>
                <a:cs typeface="Montserrat" pitchFamily="34" charset="-120"/>
              </a:rPr>
              <a:t>Clinical-grade dialogue for free-text Q&amp;A, side-effect explanations and regimen guidance—available in multiple languages and directly tied to the user’s profile.</a:t>
            </a:r>
            <a:endParaRPr lang="en-US" sz="1500" dirty="0"/>
          </a:p>
        </p:txBody>
      </p:sp>
      <p:pic>
        <p:nvPicPr>
          <p:cNvPr id="10" name="Image 3" descr="preencoded.png"/>
          <p:cNvPicPr>
            <a:picLocks noChangeAspect="1"/>
          </p:cNvPicPr>
          <p:nvPr/>
        </p:nvPicPr>
        <p:blipFill>
          <a:blip r:embed="rId4"/>
          <a:stretch>
            <a:fillRect/>
          </a:stretch>
        </p:blipFill>
        <p:spPr>
          <a:xfrm>
            <a:off x="735001" y="6444641"/>
            <a:ext cx="490657" cy="490657"/>
          </a:xfrm>
          <a:prstGeom prst="rect">
            <a:avLst/>
          </a:prstGeom>
        </p:spPr>
      </p:pic>
      <p:sp>
        <p:nvSpPr>
          <p:cNvPr id="11" name="Text 5"/>
          <p:cNvSpPr/>
          <p:nvPr/>
        </p:nvSpPr>
        <p:spPr>
          <a:xfrm>
            <a:off x="1422916" y="4947999"/>
            <a:ext cx="3056334" cy="322778"/>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Montserrat" pitchFamily="34" charset="0"/>
                <a:ea typeface="Montserrat" pitchFamily="34" charset="-122"/>
                <a:cs typeface="Montserrat" pitchFamily="34" charset="-120"/>
              </a:rPr>
              <a:t> Dynamic Drug-Interaction Management</a:t>
            </a:r>
            <a:endParaRPr lang="en-US" sz="2000" b="1" dirty="0"/>
          </a:p>
        </p:txBody>
      </p:sp>
      <p:sp>
        <p:nvSpPr>
          <p:cNvPr id="12" name="Text 6"/>
          <p:cNvSpPr/>
          <p:nvPr/>
        </p:nvSpPr>
        <p:spPr>
          <a:xfrm>
            <a:off x="1403559" y="5388531"/>
            <a:ext cx="7514530" cy="489345"/>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Montserrat" pitchFamily="34" charset="0"/>
                <a:ea typeface="Montserrat" pitchFamily="34" charset="-122"/>
                <a:cs typeface="Montserrat" pitchFamily="34" charset="-120"/>
              </a:rPr>
              <a:t>On-the-fly interaction checks triggered the moment a pill is removed, with personalized severity ratings and safe-alternative suggestions based on age, comorbidities and local guidelines.</a:t>
            </a:r>
            <a:endParaRPr lang="en-US" sz="1500" dirty="0"/>
          </a:p>
        </p:txBody>
      </p:sp>
      <p:pic>
        <p:nvPicPr>
          <p:cNvPr id="13" name="Image 4" descr="preencoded.png"/>
          <p:cNvPicPr>
            <a:picLocks noChangeAspect="1"/>
          </p:cNvPicPr>
          <p:nvPr/>
        </p:nvPicPr>
        <p:blipFill>
          <a:blip r:embed="rId5"/>
          <a:stretch>
            <a:fillRect/>
          </a:stretch>
        </p:blipFill>
        <p:spPr>
          <a:xfrm>
            <a:off x="732616" y="4897874"/>
            <a:ext cx="490657" cy="490657"/>
          </a:xfrm>
          <a:prstGeom prst="rect">
            <a:avLst/>
          </a:prstGeom>
        </p:spPr>
      </p:pic>
      <p:sp>
        <p:nvSpPr>
          <p:cNvPr id="14" name="Text 7"/>
          <p:cNvSpPr/>
          <p:nvPr/>
        </p:nvSpPr>
        <p:spPr>
          <a:xfrm>
            <a:off x="1403559" y="6591300"/>
            <a:ext cx="2582942" cy="322778"/>
          </a:xfrm>
          <a:prstGeom prst="rect">
            <a:avLst/>
          </a:prstGeom>
          <a:noFill/>
          <a:ln/>
        </p:spPr>
        <p:txBody>
          <a:bodyPr wrap="none" lIns="0" tIns="0" rIns="0" bIns="0" rtlCol="0" anchor="t"/>
          <a:lstStyle/>
          <a:p>
            <a:pPr marL="0" indent="0" algn="l">
              <a:lnSpc>
                <a:spcPts val="2500"/>
              </a:lnSpc>
              <a:buNone/>
            </a:pPr>
            <a:r>
              <a:rPr lang="en-US" sz="2000" b="1" dirty="0">
                <a:solidFill>
                  <a:srgbClr val="272525"/>
                </a:solidFill>
                <a:latin typeface="Montserrat" pitchFamily="34" charset="0"/>
                <a:ea typeface="Montserrat" pitchFamily="34" charset="-122"/>
                <a:cs typeface="Montserrat" pitchFamily="34" charset="-120"/>
              </a:rPr>
              <a:t>Mobile &amp; Caregiver Connectivity</a:t>
            </a:r>
            <a:endParaRPr lang="en-US" sz="2000" b="1" dirty="0"/>
          </a:p>
        </p:txBody>
      </p:sp>
      <p:sp>
        <p:nvSpPr>
          <p:cNvPr id="15" name="Text 8"/>
          <p:cNvSpPr/>
          <p:nvPr/>
        </p:nvSpPr>
        <p:spPr>
          <a:xfrm>
            <a:off x="1403559" y="6935298"/>
            <a:ext cx="7514530" cy="628174"/>
          </a:xfrm>
          <a:prstGeom prst="rect">
            <a:avLst/>
          </a:prstGeom>
          <a:noFill/>
          <a:ln/>
        </p:spPr>
        <p:txBody>
          <a:bodyPr wrap="square" lIns="0" tIns="0" rIns="0" bIns="0" rtlCol="0" anchor="t"/>
          <a:lstStyle/>
          <a:p>
            <a:pPr marL="0" indent="0" algn="l">
              <a:lnSpc>
                <a:spcPts val="2450"/>
              </a:lnSpc>
              <a:buNone/>
            </a:pPr>
            <a:r>
              <a:rPr lang="en-US" sz="1500" dirty="0">
                <a:solidFill>
                  <a:srgbClr val="272525"/>
                </a:solidFill>
                <a:latin typeface="Montserrat" pitchFamily="34" charset="0"/>
                <a:ea typeface="Montserrat" pitchFamily="34" charset="-122"/>
                <a:cs typeface="Montserrat" pitchFamily="34" charset="-120"/>
              </a:rPr>
              <a:t>Live streaming of sensor events and chat logs into the patient app and caregiver portal—driving push alerts, adherence dashboards and weekly health snapshots that everyone can act on.</a:t>
            </a:r>
            <a:endParaRPr lang="en-US" sz="1500" dirty="0"/>
          </a:p>
        </p:txBody>
      </p:sp>
      <p:pic>
        <p:nvPicPr>
          <p:cNvPr id="17" name="Picture 16">
            <a:extLst>
              <a:ext uri="{FF2B5EF4-FFF2-40B4-BE49-F238E27FC236}">
                <a16:creationId xmlns:a16="http://schemas.microsoft.com/office/drawing/2014/main" id="{52524632-0528-6BE5-478E-A245AAE31BC6}"/>
              </a:ext>
            </a:extLst>
          </p:cNvPr>
          <p:cNvPicPr>
            <a:picLocks noChangeAspect="1"/>
          </p:cNvPicPr>
          <p:nvPr/>
        </p:nvPicPr>
        <p:blipFill>
          <a:blip r:embed="rId6"/>
          <a:stretch>
            <a:fillRect/>
          </a:stretch>
        </p:blipFill>
        <p:spPr>
          <a:xfrm>
            <a:off x="9466729" y="3828693"/>
            <a:ext cx="5163671" cy="4432151"/>
          </a:xfrm>
          <a:prstGeom prst="rect">
            <a:avLst/>
          </a:prstGeom>
        </p:spPr>
      </p:pic>
      <p:pic>
        <p:nvPicPr>
          <p:cNvPr id="19" name="Picture 18" descr="A device on a table&#10;&#10;AI-generated content may be incorrect.">
            <a:extLst>
              <a:ext uri="{FF2B5EF4-FFF2-40B4-BE49-F238E27FC236}">
                <a16:creationId xmlns:a16="http://schemas.microsoft.com/office/drawing/2014/main" id="{968CF43A-9215-0BAC-CECB-612EB36E248F}"/>
              </a:ext>
            </a:extLst>
          </p:cNvPr>
          <p:cNvPicPr>
            <a:picLocks noChangeAspect="1"/>
          </p:cNvPicPr>
          <p:nvPr/>
        </p:nvPicPr>
        <p:blipFill>
          <a:blip r:embed="rId7"/>
          <a:stretch>
            <a:fillRect/>
          </a:stretch>
        </p:blipFill>
        <p:spPr>
          <a:xfrm>
            <a:off x="9464344" y="1382"/>
            <a:ext cx="5166056" cy="3835571"/>
          </a:xfrm>
          <a:prstGeom prst="rect">
            <a:avLst/>
          </a:prstGeom>
        </p:spPr>
      </p:pic>
      <p:sp>
        <p:nvSpPr>
          <p:cNvPr id="21" name="TextBox 20">
            <a:extLst>
              <a:ext uri="{FF2B5EF4-FFF2-40B4-BE49-F238E27FC236}">
                <a16:creationId xmlns:a16="http://schemas.microsoft.com/office/drawing/2014/main" id="{1A9FE9F1-B831-1C2E-9267-31BBD088552C}"/>
              </a:ext>
            </a:extLst>
          </p:cNvPr>
          <p:cNvSpPr txBox="1"/>
          <p:nvPr/>
        </p:nvSpPr>
        <p:spPr>
          <a:xfrm>
            <a:off x="641364" y="3221855"/>
            <a:ext cx="581909" cy="523220"/>
          </a:xfrm>
          <a:prstGeom prst="rect">
            <a:avLst/>
          </a:prstGeom>
          <a:noFill/>
        </p:spPr>
        <p:txBody>
          <a:bodyPr wrap="square">
            <a:spAutoFit/>
          </a:bodyPr>
          <a:lstStyle/>
          <a:p>
            <a:r>
              <a:rPr lang="en-US" sz="2800" dirty="0"/>
              <a:t>🤖</a:t>
            </a:r>
          </a:p>
        </p:txBody>
      </p:sp>
      <p:sp>
        <p:nvSpPr>
          <p:cNvPr id="23" name="TextBox 22">
            <a:extLst>
              <a:ext uri="{FF2B5EF4-FFF2-40B4-BE49-F238E27FC236}">
                <a16:creationId xmlns:a16="http://schemas.microsoft.com/office/drawing/2014/main" id="{1E08E26E-658A-12FA-4964-0115815D3D29}"/>
              </a:ext>
            </a:extLst>
          </p:cNvPr>
          <p:cNvSpPr txBox="1"/>
          <p:nvPr/>
        </p:nvSpPr>
        <p:spPr>
          <a:xfrm>
            <a:off x="641364" y="1532850"/>
            <a:ext cx="1035586" cy="461665"/>
          </a:xfrm>
          <a:prstGeom prst="rect">
            <a:avLst/>
          </a:prstGeom>
          <a:noFill/>
        </p:spPr>
        <p:txBody>
          <a:bodyPr wrap="square">
            <a:spAutoFit/>
          </a:bodyPr>
          <a:lstStyle/>
          <a:p>
            <a:r>
              <a:rPr lang="en-US" sz="2400" dirty="0">
                <a:solidFill>
                  <a:srgbClr val="272525"/>
                </a:solidFill>
                <a:latin typeface="Montserrat" pitchFamily="34" charset="0"/>
                <a:ea typeface="Montserrat" pitchFamily="34" charset="-122"/>
                <a:cs typeface="Montserrat" pitchFamily="34" charset="-120"/>
              </a:rPr>
              <a:t>💊</a:t>
            </a:r>
            <a:endParaRPr lang="en-US" sz="2400" dirty="0"/>
          </a:p>
        </p:txBody>
      </p:sp>
      <p:sp>
        <p:nvSpPr>
          <p:cNvPr id="24" name="Google Shape;222;p18">
            <a:extLst>
              <a:ext uri="{FF2B5EF4-FFF2-40B4-BE49-F238E27FC236}">
                <a16:creationId xmlns:a16="http://schemas.microsoft.com/office/drawing/2014/main" id="{41AABB45-3C4D-DBAE-C887-85E1D4605558}"/>
              </a:ext>
            </a:extLst>
          </p:cNvPr>
          <p:cNvSpPr txBox="1"/>
          <p:nvPr/>
        </p:nvSpPr>
        <p:spPr>
          <a:xfrm>
            <a:off x="134155" y="75867"/>
            <a:ext cx="1596326" cy="1107996"/>
          </a:xfrm>
          <a:prstGeom prst="rect">
            <a:avLst/>
          </a:prstGeom>
          <a:noFill/>
          <a:ln>
            <a:noFill/>
          </a:ln>
        </p:spPr>
        <p:txBody>
          <a:bodyPr spcFirstLastPara="1" wrap="square" lIns="91425" tIns="45700" rIns="91425" bIns="45700" anchor="t" anchorCtr="0">
            <a:spAutoFit/>
          </a:bodyPr>
          <a:lstStyle/>
          <a:p>
            <a:pPr>
              <a:buClr>
                <a:srgbClr val="000000"/>
              </a:buClr>
              <a:buFont typeface="Arial"/>
              <a:buNone/>
            </a:pPr>
            <a:r>
              <a:rPr lang="en-US" sz="6600" kern="0" dirty="0">
                <a:solidFill>
                  <a:srgbClr val="964FC1"/>
                </a:solidFill>
                <a:latin typeface="Aharoni" panose="02010803020104030203" pitchFamily="2" charset="-79"/>
                <a:ea typeface="Aharoni"/>
                <a:cs typeface="Aharoni" panose="02010803020104030203" pitchFamily="2" charset="-79"/>
                <a:sym typeface="Aharoni"/>
              </a:rPr>
              <a:t>6</a:t>
            </a:r>
            <a:endParaRPr sz="6600" kern="0" dirty="0">
              <a:solidFill>
                <a:srgbClr val="964FC1"/>
              </a:solidFill>
              <a:latin typeface="Aharoni" panose="02010803020104030203" pitchFamily="2" charset="-79"/>
              <a:ea typeface="Aharoni"/>
              <a:cs typeface="Aharoni" panose="02010803020104030203" pitchFamily="2" charset="-79"/>
              <a:sym typeface="Aharoni"/>
            </a:endParaRPr>
          </a:p>
        </p:txBody>
      </p:sp>
      <p:pic>
        <p:nvPicPr>
          <p:cNvPr id="25" name="Picture 24">
            <a:extLst>
              <a:ext uri="{FF2B5EF4-FFF2-40B4-BE49-F238E27FC236}">
                <a16:creationId xmlns:a16="http://schemas.microsoft.com/office/drawing/2014/main" id="{D0442156-011D-1400-EF84-10B8D3EAC415}"/>
              </a:ext>
            </a:extLst>
          </p:cNvPr>
          <p:cNvPicPr>
            <a:picLocks noChangeAspect="1"/>
          </p:cNvPicPr>
          <p:nvPr/>
        </p:nvPicPr>
        <p:blipFill>
          <a:blip r:embed="rId8"/>
          <a:stretch>
            <a:fillRect/>
          </a:stretch>
        </p:blipFill>
        <p:spPr>
          <a:xfrm>
            <a:off x="13530491" y="7477246"/>
            <a:ext cx="1099909" cy="75097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0EB9F0-1266-D177-BB3A-DB00FBA7A5EB}"/>
              </a:ext>
            </a:extLst>
          </p:cNvPr>
          <p:cNvPicPr>
            <a:picLocks noChangeAspect="1"/>
          </p:cNvPicPr>
          <p:nvPr/>
        </p:nvPicPr>
        <p:blipFill>
          <a:blip r:embed="rId2"/>
          <a:stretch>
            <a:fillRect/>
          </a:stretch>
        </p:blipFill>
        <p:spPr>
          <a:xfrm>
            <a:off x="1270580" y="1595883"/>
            <a:ext cx="11592411" cy="5439917"/>
          </a:xfrm>
          <a:prstGeom prst="rect">
            <a:avLst/>
          </a:prstGeom>
        </p:spPr>
      </p:pic>
      <p:pic>
        <p:nvPicPr>
          <p:cNvPr id="1026" name="Picture 2" descr="AiCure – ASCENT">
            <a:extLst>
              <a:ext uri="{FF2B5EF4-FFF2-40B4-BE49-F238E27FC236}">
                <a16:creationId xmlns:a16="http://schemas.microsoft.com/office/drawing/2014/main" id="{2690E0D7-0070-B30B-A35D-BC88374793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58803" y="5372995"/>
            <a:ext cx="1659962" cy="1418400"/>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222;p18">
            <a:extLst>
              <a:ext uri="{FF2B5EF4-FFF2-40B4-BE49-F238E27FC236}">
                <a16:creationId xmlns:a16="http://schemas.microsoft.com/office/drawing/2014/main" id="{A0E62997-541C-8CF8-F9DF-99D54083F435}"/>
              </a:ext>
            </a:extLst>
          </p:cNvPr>
          <p:cNvSpPr txBox="1"/>
          <p:nvPr/>
        </p:nvSpPr>
        <p:spPr>
          <a:xfrm>
            <a:off x="388986" y="192252"/>
            <a:ext cx="1596326" cy="1107996"/>
          </a:xfrm>
          <a:prstGeom prst="rect">
            <a:avLst/>
          </a:prstGeom>
          <a:noFill/>
          <a:ln>
            <a:noFill/>
          </a:ln>
        </p:spPr>
        <p:txBody>
          <a:bodyPr spcFirstLastPara="1" wrap="square" lIns="91425" tIns="45700" rIns="91425" bIns="45700" anchor="t" anchorCtr="0">
            <a:spAutoFit/>
          </a:bodyPr>
          <a:lstStyle/>
          <a:p>
            <a:pPr>
              <a:buClr>
                <a:srgbClr val="000000"/>
              </a:buClr>
              <a:buFont typeface="Arial"/>
              <a:buNone/>
            </a:pPr>
            <a:r>
              <a:rPr lang="en-US" sz="6600" kern="0" dirty="0">
                <a:solidFill>
                  <a:srgbClr val="964FC1"/>
                </a:solidFill>
                <a:latin typeface="Aharoni" panose="02010803020104030203" pitchFamily="2" charset="-79"/>
                <a:ea typeface="Aharoni"/>
                <a:cs typeface="Aharoni" panose="02010803020104030203" pitchFamily="2" charset="-79"/>
                <a:sym typeface="Aharoni"/>
              </a:rPr>
              <a:t>7</a:t>
            </a:r>
            <a:endParaRPr sz="6600" kern="0" dirty="0">
              <a:solidFill>
                <a:srgbClr val="964FC1"/>
              </a:solidFill>
              <a:latin typeface="Aharoni" panose="02010803020104030203" pitchFamily="2" charset="-79"/>
              <a:ea typeface="Aharoni"/>
              <a:cs typeface="Aharoni" panose="02010803020104030203" pitchFamily="2" charset="-79"/>
              <a:sym typeface="Aharoni"/>
            </a:endParaRPr>
          </a:p>
        </p:txBody>
      </p:sp>
      <p:sp>
        <p:nvSpPr>
          <p:cNvPr id="5" name="TextBox 4">
            <a:extLst>
              <a:ext uri="{FF2B5EF4-FFF2-40B4-BE49-F238E27FC236}">
                <a16:creationId xmlns:a16="http://schemas.microsoft.com/office/drawing/2014/main" id="{AE93FAFF-5505-469F-E8C2-C61D3C504093}"/>
              </a:ext>
            </a:extLst>
          </p:cNvPr>
          <p:cNvSpPr txBox="1"/>
          <p:nvPr/>
        </p:nvSpPr>
        <p:spPr>
          <a:xfrm>
            <a:off x="3657600" y="347765"/>
            <a:ext cx="7315200" cy="733534"/>
          </a:xfrm>
          <a:prstGeom prst="rect">
            <a:avLst/>
          </a:prstGeom>
          <a:noFill/>
        </p:spPr>
        <p:txBody>
          <a:bodyPr wrap="square">
            <a:spAutoFit/>
          </a:bodyPr>
          <a:lstStyle/>
          <a:p>
            <a:pPr marL="0" indent="0" algn="ctr">
              <a:lnSpc>
                <a:spcPts val="5600"/>
              </a:lnSpc>
              <a:buNone/>
            </a:pPr>
            <a:r>
              <a:rPr lang="en-US" sz="4100" b="1" dirty="0">
                <a:solidFill>
                  <a:srgbClr val="7068F4"/>
                </a:solidFill>
                <a:latin typeface="Barlow Bold" pitchFamily="34" charset="0"/>
                <a:ea typeface="Barlow Bold" pitchFamily="34" charset="-122"/>
                <a:cs typeface="Barlow Bold" pitchFamily="34" charset="-120"/>
              </a:rPr>
              <a:t>Existing Systems &amp; Gaps</a:t>
            </a:r>
          </a:p>
        </p:txBody>
      </p:sp>
      <p:pic>
        <p:nvPicPr>
          <p:cNvPr id="6" name="Picture 5">
            <a:extLst>
              <a:ext uri="{FF2B5EF4-FFF2-40B4-BE49-F238E27FC236}">
                <a16:creationId xmlns:a16="http://schemas.microsoft.com/office/drawing/2014/main" id="{250F14EE-A223-C531-2BD4-E8BAC51005CE}"/>
              </a:ext>
            </a:extLst>
          </p:cNvPr>
          <p:cNvPicPr>
            <a:picLocks noChangeAspect="1"/>
          </p:cNvPicPr>
          <p:nvPr/>
        </p:nvPicPr>
        <p:blipFill>
          <a:blip r:embed="rId4"/>
          <a:stretch>
            <a:fillRect/>
          </a:stretch>
        </p:blipFill>
        <p:spPr>
          <a:xfrm>
            <a:off x="12820171" y="2094461"/>
            <a:ext cx="1137227" cy="1091405"/>
          </a:xfrm>
          <a:prstGeom prst="rect">
            <a:avLst/>
          </a:prstGeom>
        </p:spPr>
      </p:pic>
      <p:pic>
        <p:nvPicPr>
          <p:cNvPr id="7" name="image1.png">
            <a:extLst>
              <a:ext uri="{FF2B5EF4-FFF2-40B4-BE49-F238E27FC236}">
                <a16:creationId xmlns:a16="http://schemas.microsoft.com/office/drawing/2014/main" id="{043F1D14-2637-CA11-2D61-E711FB672D1C}"/>
              </a:ext>
            </a:extLst>
          </p:cNvPr>
          <p:cNvPicPr/>
          <p:nvPr/>
        </p:nvPicPr>
        <p:blipFill>
          <a:blip r:embed="rId5"/>
          <a:srcRect b="25802"/>
          <a:stretch>
            <a:fillRect/>
          </a:stretch>
        </p:blipFill>
        <p:spPr>
          <a:xfrm>
            <a:off x="12616001" y="3684444"/>
            <a:ext cx="1487637" cy="1225326"/>
          </a:xfrm>
          <a:prstGeom prst="rect">
            <a:avLst/>
          </a:prstGeom>
          <a:ln/>
        </p:spPr>
      </p:pic>
      <p:pic>
        <p:nvPicPr>
          <p:cNvPr id="1028" name="Picture 4">
            <a:extLst>
              <a:ext uri="{FF2B5EF4-FFF2-40B4-BE49-F238E27FC236}">
                <a16:creationId xmlns:a16="http://schemas.microsoft.com/office/drawing/2014/main" id="{0990AD6A-D27E-2BC8-606B-57F5E5B104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254" y="5583900"/>
            <a:ext cx="470797" cy="4707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A61FF31C-097E-DFCF-5577-7666CC544D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907" y="3963258"/>
            <a:ext cx="470797" cy="4707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FBFBFC62-A705-CD86-3710-D9E0B7068B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907" y="2364707"/>
            <a:ext cx="470144" cy="47014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5E6DA93-2902-C045-C13F-55B0E645C5F6}"/>
              </a:ext>
            </a:extLst>
          </p:cNvPr>
          <p:cNvPicPr>
            <a:picLocks noChangeAspect="1"/>
          </p:cNvPicPr>
          <p:nvPr/>
        </p:nvPicPr>
        <p:blipFill>
          <a:blip r:embed="rId7"/>
          <a:stretch>
            <a:fillRect/>
          </a:stretch>
        </p:blipFill>
        <p:spPr>
          <a:xfrm>
            <a:off x="13409747" y="0"/>
            <a:ext cx="1220653" cy="833411"/>
          </a:xfrm>
          <a:prstGeom prst="rect">
            <a:avLst/>
          </a:prstGeom>
        </p:spPr>
      </p:pic>
    </p:spTree>
    <p:extLst>
      <p:ext uri="{BB962C8B-B14F-4D97-AF65-F5344CB8AC3E}">
        <p14:creationId xmlns:p14="http://schemas.microsoft.com/office/powerpoint/2010/main" val="3947989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name="Slide 8">
    <p:spTree>
      <p:nvGrpSpPr>
        <p:cNvPr id="1" name=""/>
        <p:cNvGrpSpPr/>
        <p:nvPr/>
      </p:nvGrpSpPr>
      <p:grpSpPr>
        <a:xfrm>
          <a:off x="0" y="0"/>
          <a:ext cx="0" cy="0"/>
          <a:chOff x="0" y="0"/>
          <a:chExt cx="0" cy="0"/>
        </a:xfrm>
      </p:grpSpPr>
      <p:sp>
        <p:nvSpPr>
          <p:cNvPr id="2" name="Text 0"/>
          <p:cNvSpPr/>
          <p:nvPr/>
        </p:nvSpPr>
        <p:spPr>
          <a:xfrm>
            <a:off x="-33444" y="472084"/>
            <a:ext cx="7794546" cy="533638"/>
          </a:xfrm>
          <a:prstGeom prst="rect">
            <a:avLst/>
          </a:prstGeom>
          <a:noFill/>
          <a:ln/>
        </p:spPr>
        <p:txBody>
          <a:bodyPr wrap="none" lIns="0" tIns="0" rIns="0" bIns="0" rtlCol="0" anchor="t"/>
          <a:lstStyle/>
          <a:p>
            <a:pPr marL="0" indent="0" algn="ctr">
              <a:lnSpc>
                <a:spcPts val="4200"/>
              </a:lnSpc>
              <a:buNone/>
            </a:pPr>
            <a:r>
              <a:rPr lang="en-US" sz="4100" b="1" dirty="0">
                <a:solidFill>
                  <a:srgbClr val="7068F4"/>
                </a:solidFill>
                <a:latin typeface="Barlow Bold" pitchFamily="34" charset="0"/>
                <a:ea typeface="Barlow Bold" pitchFamily="34" charset="-122"/>
                <a:cs typeface="Barlow Bold" pitchFamily="34" charset="-120"/>
              </a:rPr>
              <a:t>Project TimeLine</a:t>
            </a:r>
          </a:p>
        </p:txBody>
      </p:sp>
      <p:sp>
        <p:nvSpPr>
          <p:cNvPr id="3" name="Shape 1"/>
          <p:cNvSpPr/>
          <p:nvPr/>
        </p:nvSpPr>
        <p:spPr>
          <a:xfrm flipH="1">
            <a:off x="3785355" y="1405652"/>
            <a:ext cx="45719" cy="5741460"/>
          </a:xfrm>
          <a:prstGeom prst="roundRect">
            <a:avLst>
              <a:gd name="adj" fmla="val 638796"/>
            </a:avLst>
          </a:prstGeom>
          <a:solidFill>
            <a:srgbClr val="C1C3D0"/>
          </a:solidFill>
          <a:ln/>
        </p:spPr>
        <p:txBody>
          <a:bodyPr/>
          <a:lstStyle/>
          <a:p>
            <a:endParaRPr lang="en-US"/>
          </a:p>
        </p:txBody>
      </p:sp>
      <p:sp>
        <p:nvSpPr>
          <p:cNvPr id="4" name="Shape 2"/>
          <p:cNvSpPr/>
          <p:nvPr/>
        </p:nvSpPr>
        <p:spPr>
          <a:xfrm>
            <a:off x="3196114" y="1576745"/>
            <a:ext cx="486727" cy="22860"/>
          </a:xfrm>
          <a:prstGeom prst="roundRect">
            <a:avLst>
              <a:gd name="adj" fmla="val 638796"/>
            </a:avLst>
          </a:prstGeom>
          <a:solidFill>
            <a:srgbClr val="C1C3D0"/>
          </a:solidFill>
          <a:ln/>
        </p:spPr>
        <p:txBody>
          <a:bodyPr/>
          <a:lstStyle/>
          <a:p>
            <a:endParaRPr lang="en-US"/>
          </a:p>
        </p:txBody>
      </p:sp>
      <p:sp>
        <p:nvSpPr>
          <p:cNvPr id="5" name="Shape 3"/>
          <p:cNvSpPr/>
          <p:nvPr/>
        </p:nvSpPr>
        <p:spPr>
          <a:xfrm>
            <a:off x="3659981" y="1405652"/>
            <a:ext cx="365046" cy="365046"/>
          </a:xfrm>
          <a:prstGeom prst="roundRect">
            <a:avLst>
              <a:gd name="adj" fmla="val 40003"/>
            </a:avLst>
          </a:prstGeom>
          <a:solidFill>
            <a:srgbClr val="EEEFF5"/>
          </a:solidFill>
          <a:ln/>
          <a:effectLst>
            <a:outerShdw blurRad="39370" dist="19050" dir="13500000" algn="bl" rotWithShape="0">
              <a:srgbClr val="FFFFFF">
                <a:alpha val="70000"/>
              </a:srgbClr>
            </a:outerShdw>
          </a:effectLst>
        </p:spPr>
        <p:txBody>
          <a:bodyPr/>
          <a:lstStyle/>
          <a:p>
            <a:endParaRPr lang="en-US"/>
          </a:p>
        </p:txBody>
      </p:sp>
      <p:sp>
        <p:nvSpPr>
          <p:cNvPr id="6" name="Text 4"/>
          <p:cNvSpPr/>
          <p:nvPr/>
        </p:nvSpPr>
        <p:spPr>
          <a:xfrm>
            <a:off x="3714452" y="1428095"/>
            <a:ext cx="256103" cy="320159"/>
          </a:xfrm>
          <a:prstGeom prst="rect">
            <a:avLst/>
          </a:prstGeom>
          <a:noFill/>
          <a:ln/>
        </p:spPr>
        <p:txBody>
          <a:bodyPr wrap="none" lIns="0" tIns="0" rIns="0" bIns="0" rtlCol="0" anchor="t"/>
          <a:lstStyle/>
          <a:p>
            <a:pPr marL="0" indent="0" algn="ctr">
              <a:lnSpc>
                <a:spcPts val="2000"/>
              </a:lnSpc>
              <a:buNone/>
            </a:pPr>
            <a:r>
              <a:rPr lang="en-US" sz="2000" b="1" dirty="0">
                <a:solidFill>
                  <a:srgbClr val="272525"/>
                </a:solidFill>
                <a:latin typeface="Barlow Bold" pitchFamily="34" charset="0"/>
                <a:ea typeface="Barlow Bold" pitchFamily="34" charset="-122"/>
                <a:cs typeface="Barlow Bold" pitchFamily="34" charset="-120"/>
              </a:rPr>
              <a:t>1</a:t>
            </a:r>
            <a:endParaRPr lang="en-US" sz="2000" dirty="0"/>
          </a:p>
        </p:txBody>
      </p:sp>
      <p:sp>
        <p:nvSpPr>
          <p:cNvPr id="7" name="Text 5"/>
          <p:cNvSpPr/>
          <p:nvPr/>
        </p:nvSpPr>
        <p:spPr>
          <a:xfrm>
            <a:off x="667700" y="1450365"/>
            <a:ext cx="2427381" cy="533638"/>
          </a:xfrm>
          <a:prstGeom prst="rect">
            <a:avLst/>
          </a:prstGeom>
          <a:noFill/>
          <a:ln/>
        </p:spPr>
        <p:txBody>
          <a:bodyPr wrap="square" lIns="0" tIns="0" rIns="0" bIns="0" rtlCol="0" anchor="t"/>
          <a:lstStyle/>
          <a:p>
            <a:pPr marL="0" indent="0" algn="ctr">
              <a:lnSpc>
                <a:spcPts val="2100"/>
              </a:lnSpc>
              <a:buNone/>
            </a:pPr>
            <a:r>
              <a:rPr lang="en-US" sz="2400" dirty="0"/>
              <a:t>Kickoff &amp; Project Selection</a:t>
            </a:r>
            <a:endParaRPr lang="en-US" sz="2400" b="1" dirty="0">
              <a:solidFill>
                <a:srgbClr val="272525"/>
              </a:solidFill>
              <a:latin typeface="Barlow Bold" pitchFamily="34" charset="0"/>
              <a:ea typeface="Barlow Bold" pitchFamily="34" charset="-122"/>
              <a:cs typeface="Barlow Bold" pitchFamily="34" charset="-120"/>
            </a:endParaRPr>
          </a:p>
        </p:txBody>
      </p:sp>
      <p:sp>
        <p:nvSpPr>
          <p:cNvPr id="8" name="Text 6"/>
          <p:cNvSpPr/>
          <p:nvPr/>
        </p:nvSpPr>
        <p:spPr>
          <a:xfrm>
            <a:off x="994767" y="1984295"/>
            <a:ext cx="2463522" cy="1297781"/>
          </a:xfrm>
          <a:prstGeom prst="rect">
            <a:avLst/>
          </a:prstGeom>
          <a:noFill/>
          <a:ln/>
        </p:spPr>
        <p:txBody>
          <a:bodyPr wrap="square" lIns="0" tIns="0" rIns="0" bIns="0" rtlCol="0" anchor="t"/>
          <a:lstStyle/>
          <a:p>
            <a:pPr marL="0" marR="0" lvl="0" indent="0" algn="ctr" rtl="0">
              <a:spcBef>
                <a:spcPts val="0"/>
              </a:spcBef>
              <a:spcAft>
                <a:spcPts val="0"/>
              </a:spcAft>
              <a:buNone/>
            </a:pPr>
            <a:endParaRPr lang="en-US" sz="2000" dirty="0">
              <a:solidFill>
                <a:schemeClr val="dk1"/>
              </a:solidFill>
              <a:latin typeface="Arial"/>
              <a:ea typeface="Arial"/>
              <a:cs typeface="Arial"/>
              <a:sym typeface="Arial"/>
            </a:endParaRPr>
          </a:p>
        </p:txBody>
      </p:sp>
      <p:sp>
        <p:nvSpPr>
          <p:cNvPr id="9" name="Shape 7"/>
          <p:cNvSpPr/>
          <p:nvPr/>
        </p:nvSpPr>
        <p:spPr>
          <a:xfrm>
            <a:off x="4002167" y="2550200"/>
            <a:ext cx="486727" cy="22860"/>
          </a:xfrm>
          <a:prstGeom prst="roundRect">
            <a:avLst>
              <a:gd name="adj" fmla="val 638796"/>
            </a:avLst>
          </a:prstGeom>
          <a:solidFill>
            <a:srgbClr val="C1C3D0"/>
          </a:solidFill>
          <a:ln/>
        </p:spPr>
        <p:txBody>
          <a:bodyPr/>
          <a:lstStyle/>
          <a:p>
            <a:endParaRPr lang="en-US"/>
          </a:p>
        </p:txBody>
      </p:sp>
      <p:sp>
        <p:nvSpPr>
          <p:cNvPr id="10" name="Shape 8"/>
          <p:cNvSpPr/>
          <p:nvPr/>
        </p:nvSpPr>
        <p:spPr>
          <a:xfrm>
            <a:off x="3659981" y="2379107"/>
            <a:ext cx="365046" cy="365046"/>
          </a:xfrm>
          <a:prstGeom prst="roundRect">
            <a:avLst>
              <a:gd name="adj" fmla="val 40003"/>
            </a:avLst>
          </a:prstGeom>
          <a:solidFill>
            <a:srgbClr val="EEEFF5"/>
          </a:solidFill>
          <a:ln/>
          <a:effectLst>
            <a:outerShdw blurRad="39370" dist="19050" dir="13500000" algn="bl" rotWithShape="0">
              <a:srgbClr val="FFFFFF">
                <a:alpha val="70000"/>
              </a:srgbClr>
            </a:outerShdw>
          </a:effectLst>
        </p:spPr>
        <p:txBody>
          <a:bodyPr/>
          <a:lstStyle/>
          <a:p>
            <a:endParaRPr lang="en-US"/>
          </a:p>
        </p:txBody>
      </p:sp>
      <p:sp>
        <p:nvSpPr>
          <p:cNvPr id="11" name="Text 9"/>
          <p:cNvSpPr/>
          <p:nvPr/>
        </p:nvSpPr>
        <p:spPr>
          <a:xfrm>
            <a:off x="3714452" y="2401550"/>
            <a:ext cx="256103" cy="320159"/>
          </a:xfrm>
          <a:prstGeom prst="rect">
            <a:avLst/>
          </a:prstGeom>
          <a:noFill/>
          <a:ln/>
        </p:spPr>
        <p:txBody>
          <a:bodyPr wrap="none" lIns="0" tIns="0" rIns="0" bIns="0" rtlCol="0" anchor="t"/>
          <a:lstStyle/>
          <a:p>
            <a:pPr marL="0" indent="0" algn="ctr">
              <a:lnSpc>
                <a:spcPts val="2000"/>
              </a:lnSpc>
              <a:buNone/>
            </a:pPr>
            <a:r>
              <a:rPr lang="en-US" sz="2000" b="1" dirty="0">
                <a:solidFill>
                  <a:srgbClr val="272525"/>
                </a:solidFill>
                <a:latin typeface="Barlow Bold" pitchFamily="34" charset="0"/>
                <a:ea typeface="Barlow Bold" pitchFamily="34" charset="-122"/>
                <a:cs typeface="Barlow Bold" pitchFamily="34" charset="-120"/>
              </a:rPr>
              <a:t>2</a:t>
            </a:r>
            <a:endParaRPr lang="en-US" sz="2000" dirty="0"/>
          </a:p>
        </p:txBody>
      </p:sp>
      <p:sp>
        <p:nvSpPr>
          <p:cNvPr id="12" name="Text 10"/>
          <p:cNvSpPr/>
          <p:nvPr/>
        </p:nvSpPr>
        <p:spPr>
          <a:xfrm>
            <a:off x="4415364" y="2032579"/>
            <a:ext cx="2463641" cy="533638"/>
          </a:xfrm>
          <a:prstGeom prst="rect">
            <a:avLst/>
          </a:prstGeom>
          <a:noFill/>
          <a:ln/>
        </p:spPr>
        <p:txBody>
          <a:bodyPr wrap="square" lIns="0" tIns="0" rIns="0" bIns="0" rtlCol="0" anchor="t"/>
          <a:lstStyle/>
          <a:p>
            <a:pPr marL="0" indent="0" algn="ctr">
              <a:lnSpc>
                <a:spcPts val="2100"/>
              </a:lnSpc>
              <a:buNone/>
            </a:pPr>
            <a:r>
              <a:rPr lang="en-US" sz="2400" dirty="0"/>
              <a:t>Goals &amp; Requirements</a:t>
            </a:r>
          </a:p>
        </p:txBody>
      </p:sp>
      <p:sp>
        <p:nvSpPr>
          <p:cNvPr id="13" name="Text 11"/>
          <p:cNvSpPr/>
          <p:nvPr/>
        </p:nvSpPr>
        <p:spPr>
          <a:xfrm>
            <a:off x="4472771" y="2600146"/>
            <a:ext cx="2463641" cy="1235929"/>
          </a:xfrm>
          <a:prstGeom prst="rect">
            <a:avLst/>
          </a:prstGeom>
          <a:noFill/>
          <a:ln/>
        </p:spPr>
        <p:txBody>
          <a:bodyPr wrap="square" lIns="0" tIns="0" rIns="0" bIns="0" rtlCol="0" anchor="t"/>
          <a:lstStyle/>
          <a:p>
            <a:pPr marL="0" indent="0" algn="ctr">
              <a:lnSpc>
                <a:spcPts val="2000"/>
              </a:lnSpc>
              <a:buNone/>
            </a:pPr>
            <a:r>
              <a:rPr lang="en-US" sz="2000" dirty="0"/>
              <a:t>Set core objectives and drafted functional requirements for hardware + app.</a:t>
            </a:r>
            <a:endParaRPr lang="en-US" dirty="0"/>
          </a:p>
        </p:txBody>
      </p:sp>
      <p:sp>
        <p:nvSpPr>
          <p:cNvPr id="14" name="Shape 12"/>
          <p:cNvSpPr/>
          <p:nvPr/>
        </p:nvSpPr>
        <p:spPr>
          <a:xfrm>
            <a:off x="2942644" y="3927635"/>
            <a:ext cx="740197" cy="45719"/>
          </a:xfrm>
          <a:prstGeom prst="roundRect">
            <a:avLst>
              <a:gd name="adj" fmla="val 638796"/>
            </a:avLst>
          </a:prstGeom>
          <a:solidFill>
            <a:srgbClr val="C1C3D0"/>
          </a:solidFill>
          <a:ln/>
        </p:spPr>
        <p:txBody>
          <a:bodyPr/>
          <a:lstStyle/>
          <a:p>
            <a:endParaRPr lang="en-US"/>
          </a:p>
        </p:txBody>
      </p:sp>
      <p:sp>
        <p:nvSpPr>
          <p:cNvPr id="15" name="Shape 13"/>
          <p:cNvSpPr/>
          <p:nvPr/>
        </p:nvSpPr>
        <p:spPr>
          <a:xfrm>
            <a:off x="3659981" y="3779401"/>
            <a:ext cx="365046" cy="365046"/>
          </a:xfrm>
          <a:prstGeom prst="roundRect">
            <a:avLst>
              <a:gd name="adj" fmla="val 40003"/>
            </a:avLst>
          </a:prstGeom>
          <a:solidFill>
            <a:srgbClr val="EEEFF5"/>
          </a:solidFill>
          <a:ln/>
          <a:effectLst>
            <a:outerShdw blurRad="39370" dist="19050" dir="13500000" algn="bl" rotWithShape="0">
              <a:srgbClr val="FFFFFF">
                <a:alpha val="70000"/>
              </a:srgbClr>
            </a:outerShdw>
          </a:effectLst>
        </p:spPr>
        <p:txBody>
          <a:bodyPr/>
          <a:lstStyle/>
          <a:p>
            <a:endParaRPr lang="en-US"/>
          </a:p>
        </p:txBody>
      </p:sp>
      <p:sp>
        <p:nvSpPr>
          <p:cNvPr id="16" name="Text 14"/>
          <p:cNvSpPr/>
          <p:nvPr/>
        </p:nvSpPr>
        <p:spPr>
          <a:xfrm>
            <a:off x="3714452" y="3801844"/>
            <a:ext cx="256103" cy="320159"/>
          </a:xfrm>
          <a:prstGeom prst="rect">
            <a:avLst/>
          </a:prstGeom>
          <a:noFill/>
          <a:ln/>
        </p:spPr>
        <p:txBody>
          <a:bodyPr wrap="none" lIns="0" tIns="0" rIns="0" bIns="0" rtlCol="0" anchor="t"/>
          <a:lstStyle/>
          <a:p>
            <a:pPr marL="0" indent="0" algn="ctr">
              <a:lnSpc>
                <a:spcPts val="2000"/>
              </a:lnSpc>
              <a:buNone/>
            </a:pPr>
            <a:r>
              <a:rPr lang="en-US" sz="2000" b="1" dirty="0">
                <a:solidFill>
                  <a:srgbClr val="272525"/>
                </a:solidFill>
                <a:latin typeface="Barlow Bold" pitchFamily="34" charset="0"/>
                <a:ea typeface="Barlow Bold" pitchFamily="34" charset="-122"/>
                <a:cs typeface="Barlow Bold" pitchFamily="34" charset="-120"/>
              </a:rPr>
              <a:t>3</a:t>
            </a:r>
            <a:endParaRPr lang="en-US" sz="2000" dirty="0"/>
          </a:p>
        </p:txBody>
      </p:sp>
      <p:sp>
        <p:nvSpPr>
          <p:cNvPr id="17" name="Text 15"/>
          <p:cNvSpPr/>
          <p:nvPr/>
        </p:nvSpPr>
        <p:spPr>
          <a:xfrm>
            <a:off x="682360" y="3771245"/>
            <a:ext cx="2134910" cy="266819"/>
          </a:xfrm>
          <a:prstGeom prst="rect">
            <a:avLst/>
          </a:prstGeom>
          <a:noFill/>
          <a:ln/>
        </p:spPr>
        <p:txBody>
          <a:bodyPr wrap="none" lIns="0" tIns="0" rIns="0" bIns="0" rtlCol="0" anchor="t"/>
          <a:lstStyle/>
          <a:p>
            <a:pPr marL="0" indent="0" algn="ctr">
              <a:lnSpc>
                <a:spcPts val="2100"/>
              </a:lnSpc>
              <a:buNone/>
            </a:pPr>
            <a:r>
              <a:rPr lang="en-US" sz="2400" dirty="0"/>
              <a:t>Market Research</a:t>
            </a:r>
            <a:endParaRPr lang="en-US" sz="1650" dirty="0"/>
          </a:p>
        </p:txBody>
      </p:sp>
      <p:sp>
        <p:nvSpPr>
          <p:cNvPr id="18" name="Text 16"/>
          <p:cNvSpPr/>
          <p:nvPr/>
        </p:nvSpPr>
        <p:spPr>
          <a:xfrm>
            <a:off x="626021" y="4143791"/>
            <a:ext cx="2463522" cy="1557338"/>
          </a:xfrm>
          <a:prstGeom prst="rect">
            <a:avLst/>
          </a:prstGeom>
          <a:noFill/>
          <a:ln/>
        </p:spPr>
        <p:txBody>
          <a:bodyPr wrap="square" lIns="0" tIns="0" rIns="0" bIns="0" rtlCol="0" anchor="t"/>
          <a:lstStyle/>
          <a:p>
            <a:pPr marL="0" indent="0" algn="ctr">
              <a:lnSpc>
                <a:spcPts val="2000"/>
              </a:lnSpc>
              <a:buNone/>
            </a:pPr>
            <a:r>
              <a:rPr lang="en-US" sz="2000" dirty="0"/>
              <a:t>Reviewed existing smart/mechanical pill boxes, benchmarked features and best practices from literature.</a:t>
            </a:r>
            <a:endParaRPr lang="en-US" sz="2000" dirty="0">
              <a:solidFill>
                <a:srgbClr val="272525"/>
              </a:solidFill>
              <a:latin typeface="Arial" panose="020B0604020202020204" pitchFamily="34" charset="0"/>
              <a:ea typeface="Montserrat" pitchFamily="34" charset="-122"/>
              <a:cs typeface="Arial" panose="020B0604020202020204" pitchFamily="34" charset="0"/>
            </a:endParaRPr>
          </a:p>
        </p:txBody>
      </p:sp>
      <p:pic>
        <p:nvPicPr>
          <p:cNvPr id="19" name="Image 0" descr="preencoded.png"/>
          <p:cNvPicPr>
            <a:picLocks noChangeAspect="1"/>
          </p:cNvPicPr>
          <p:nvPr/>
        </p:nvPicPr>
        <p:blipFill>
          <a:blip r:embed="rId3"/>
          <a:stretch>
            <a:fillRect/>
          </a:stretch>
        </p:blipFill>
        <p:spPr>
          <a:xfrm>
            <a:off x="7614902" y="14958"/>
            <a:ext cx="7007026" cy="8239756"/>
          </a:xfrm>
          <a:prstGeom prst="rect">
            <a:avLst/>
          </a:prstGeom>
        </p:spPr>
      </p:pic>
      <p:sp>
        <p:nvSpPr>
          <p:cNvPr id="21" name="Shape 13">
            <a:extLst>
              <a:ext uri="{FF2B5EF4-FFF2-40B4-BE49-F238E27FC236}">
                <a16:creationId xmlns:a16="http://schemas.microsoft.com/office/drawing/2014/main" id="{3313CC79-264C-A98B-3C28-3F4AFBC4B054}"/>
              </a:ext>
            </a:extLst>
          </p:cNvPr>
          <p:cNvSpPr/>
          <p:nvPr/>
        </p:nvSpPr>
        <p:spPr>
          <a:xfrm>
            <a:off x="3631370" y="4704639"/>
            <a:ext cx="365046" cy="365046"/>
          </a:xfrm>
          <a:prstGeom prst="roundRect">
            <a:avLst>
              <a:gd name="adj" fmla="val 50000"/>
            </a:avLst>
          </a:prstGeom>
          <a:solidFill>
            <a:srgbClr val="EEEFF5"/>
          </a:solidFill>
          <a:ln/>
          <a:effectLst>
            <a:outerShdw blurRad="39370" dist="19050" dir="13500000" algn="bl" rotWithShape="0">
              <a:srgbClr val="FFFFFF">
                <a:alpha val="70000"/>
              </a:srgbClr>
            </a:outerShdw>
          </a:effectLst>
        </p:spPr>
        <p:txBody>
          <a:bodyPr/>
          <a:lstStyle/>
          <a:p>
            <a:endParaRPr lang="en-US"/>
          </a:p>
        </p:txBody>
      </p:sp>
      <p:sp>
        <p:nvSpPr>
          <p:cNvPr id="23" name="Text 14">
            <a:extLst>
              <a:ext uri="{FF2B5EF4-FFF2-40B4-BE49-F238E27FC236}">
                <a16:creationId xmlns:a16="http://schemas.microsoft.com/office/drawing/2014/main" id="{83D0B5A5-C255-D436-6948-FE41EE448958}"/>
              </a:ext>
            </a:extLst>
          </p:cNvPr>
          <p:cNvSpPr/>
          <p:nvPr/>
        </p:nvSpPr>
        <p:spPr>
          <a:xfrm>
            <a:off x="3682841" y="4784589"/>
            <a:ext cx="256103" cy="320159"/>
          </a:xfrm>
          <a:prstGeom prst="rect">
            <a:avLst/>
          </a:prstGeom>
          <a:noFill/>
          <a:ln/>
        </p:spPr>
        <p:txBody>
          <a:bodyPr wrap="none" lIns="0" tIns="0" rIns="0" bIns="0" rtlCol="0" anchor="t"/>
          <a:lstStyle/>
          <a:p>
            <a:pPr marL="0" indent="0" algn="ctr">
              <a:lnSpc>
                <a:spcPts val="2000"/>
              </a:lnSpc>
              <a:buNone/>
            </a:pPr>
            <a:r>
              <a:rPr lang="en-US" sz="2000" b="1" dirty="0">
                <a:solidFill>
                  <a:srgbClr val="272525"/>
                </a:solidFill>
                <a:latin typeface="Barlow Bold" pitchFamily="34" charset="0"/>
                <a:ea typeface="Barlow Bold" pitchFamily="34" charset="-122"/>
                <a:cs typeface="Barlow Bold" pitchFamily="34" charset="-120"/>
              </a:rPr>
              <a:t>4</a:t>
            </a:r>
            <a:endParaRPr lang="en-US" sz="2000" dirty="0"/>
          </a:p>
        </p:txBody>
      </p:sp>
      <p:sp>
        <p:nvSpPr>
          <p:cNvPr id="24" name="Shape 12">
            <a:extLst>
              <a:ext uri="{FF2B5EF4-FFF2-40B4-BE49-F238E27FC236}">
                <a16:creationId xmlns:a16="http://schemas.microsoft.com/office/drawing/2014/main" id="{1A3416E6-0BC2-04B1-562A-A7EE1FD7DC48}"/>
              </a:ext>
            </a:extLst>
          </p:cNvPr>
          <p:cNvSpPr/>
          <p:nvPr/>
        </p:nvSpPr>
        <p:spPr>
          <a:xfrm>
            <a:off x="3990729" y="4859776"/>
            <a:ext cx="486727" cy="22860"/>
          </a:xfrm>
          <a:prstGeom prst="roundRect">
            <a:avLst>
              <a:gd name="adj" fmla="val 638796"/>
            </a:avLst>
          </a:prstGeom>
          <a:solidFill>
            <a:srgbClr val="C1C3D0"/>
          </a:solidFill>
          <a:ln/>
        </p:spPr>
        <p:txBody>
          <a:bodyPr/>
          <a:lstStyle/>
          <a:p>
            <a:endParaRPr lang="en-US"/>
          </a:p>
        </p:txBody>
      </p:sp>
      <p:sp>
        <p:nvSpPr>
          <p:cNvPr id="25" name="Text 15">
            <a:extLst>
              <a:ext uri="{FF2B5EF4-FFF2-40B4-BE49-F238E27FC236}">
                <a16:creationId xmlns:a16="http://schemas.microsoft.com/office/drawing/2014/main" id="{7CEAB9AB-58EC-EA6E-50C7-6FAF5A038113}"/>
              </a:ext>
            </a:extLst>
          </p:cNvPr>
          <p:cNvSpPr/>
          <p:nvPr/>
        </p:nvSpPr>
        <p:spPr>
          <a:xfrm>
            <a:off x="4641234" y="4751201"/>
            <a:ext cx="2636826" cy="353547"/>
          </a:xfrm>
          <a:prstGeom prst="rect">
            <a:avLst/>
          </a:prstGeom>
          <a:noFill/>
          <a:ln/>
        </p:spPr>
        <p:txBody>
          <a:bodyPr wrap="none" lIns="0" tIns="0" rIns="0" bIns="0" rtlCol="0" anchor="t"/>
          <a:lstStyle/>
          <a:p>
            <a:pPr marL="0" indent="0" algn="r">
              <a:lnSpc>
                <a:spcPts val="2100"/>
              </a:lnSpc>
              <a:buNone/>
            </a:pPr>
            <a:r>
              <a:rPr lang="en-US" sz="2400" dirty="0"/>
              <a:t>UML &amp; System Design</a:t>
            </a:r>
          </a:p>
        </p:txBody>
      </p:sp>
      <p:sp>
        <p:nvSpPr>
          <p:cNvPr id="26" name="Text 16">
            <a:extLst>
              <a:ext uri="{FF2B5EF4-FFF2-40B4-BE49-F238E27FC236}">
                <a16:creationId xmlns:a16="http://schemas.microsoft.com/office/drawing/2014/main" id="{772C887A-F365-B094-533D-10DB84E5B60D}"/>
              </a:ext>
            </a:extLst>
          </p:cNvPr>
          <p:cNvSpPr/>
          <p:nvPr/>
        </p:nvSpPr>
        <p:spPr>
          <a:xfrm>
            <a:off x="4008522" y="5049866"/>
            <a:ext cx="3442602" cy="1135483"/>
          </a:xfrm>
          <a:prstGeom prst="rect">
            <a:avLst/>
          </a:prstGeom>
          <a:noFill/>
          <a:ln/>
        </p:spPr>
        <p:txBody>
          <a:bodyPr wrap="square" lIns="0" tIns="0" rIns="0" bIns="0" rtlCol="0" anchor="t"/>
          <a:lstStyle/>
          <a:p>
            <a:pPr marL="0" indent="0" algn="ctr">
              <a:lnSpc>
                <a:spcPts val="2000"/>
              </a:lnSpc>
              <a:buNone/>
            </a:pPr>
            <a:r>
              <a:rPr lang="en-US" sz="2000" dirty="0"/>
              <a:t>Created use-case, sequence and component diagrams and researched optimizations for cost, reliability and UX.</a:t>
            </a:r>
            <a:endParaRPr lang="en-US" sz="2000" dirty="0">
              <a:solidFill>
                <a:srgbClr val="272525"/>
              </a:solidFill>
              <a:latin typeface="Arial" panose="020B0604020202020204" pitchFamily="34" charset="0"/>
              <a:ea typeface="Montserrat" pitchFamily="34" charset="-122"/>
              <a:cs typeface="Arial" panose="020B0604020202020204" pitchFamily="34" charset="0"/>
            </a:endParaRPr>
          </a:p>
        </p:txBody>
      </p:sp>
      <p:sp>
        <p:nvSpPr>
          <p:cNvPr id="31" name="Google Shape;222;p18">
            <a:extLst>
              <a:ext uri="{FF2B5EF4-FFF2-40B4-BE49-F238E27FC236}">
                <a16:creationId xmlns:a16="http://schemas.microsoft.com/office/drawing/2014/main" id="{647C6495-19BC-F2B1-4A42-550AFACA5168}"/>
              </a:ext>
            </a:extLst>
          </p:cNvPr>
          <p:cNvSpPr txBox="1"/>
          <p:nvPr/>
        </p:nvSpPr>
        <p:spPr>
          <a:xfrm>
            <a:off x="238618" y="129956"/>
            <a:ext cx="1596326" cy="1107996"/>
          </a:xfrm>
          <a:prstGeom prst="rect">
            <a:avLst/>
          </a:prstGeom>
          <a:noFill/>
          <a:ln>
            <a:noFill/>
          </a:ln>
        </p:spPr>
        <p:txBody>
          <a:bodyPr spcFirstLastPara="1" wrap="square" lIns="91425" tIns="45700" rIns="91425" bIns="45700" anchor="t" anchorCtr="0">
            <a:spAutoFit/>
          </a:bodyPr>
          <a:lstStyle/>
          <a:p>
            <a:pPr>
              <a:buClr>
                <a:srgbClr val="000000"/>
              </a:buClr>
              <a:buFont typeface="Arial"/>
              <a:buNone/>
            </a:pPr>
            <a:r>
              <a:rPr lang="en-US" sz="6600" kern="0" dirty="0">
                <a:solidFill>
                  <a:srgbClr val="964FC1"/>
                </a:solidFill>
                <a:latin typeface="Aharoni" panose="02010803020104030203" pitchFamily="2" charset="-79"/>
                <a:ea typeface="Aharoni"/>
                <a:cs typeface="Aharoni" panose="02010803020104030203" pitchFamily="2" charset="-79"/>
                <a:sym typeface="Aharoni"/>
              </a:rPr>
              <a:t>8</a:t>
            </a:r>
            <a:endParaRPr sz="6600" kern="0" dirty="0">
              <a:solidFill>
                <a:srgbClr val="964FC1"/>
              </a:solidFill>
              <a:latin typeface="Aharoni" panose="02010803020104030203" pitchFamily="2" charset="-79"/>
              <a:ea typeface="Aharoni"/>
              <a:cs typeface="Aharoni" panose="02010803020104030203" pitchFamily="2" charset="-79"/>
              <a:sym typeface="Aharoni"/>
            </a:endParaRPr>
          </a:p>
        </p:txBody>
      </p:sp>
      <p:pic>
        <p:nvPicPr>
          <p:cNvPr id="32" name="Picture 31">
            <a:extLst>
              <a:ext uri="{FF2B5EF4-FFF2-40B4-BE49-F238E27FC236}">
                <a16:creationId xmlns:a16="http://schemas.microsoft.com/office/drawing/2014/main" id="{9CA2FEDB-E9B5-C59F-2665-326A8F8881D3}"/>
              </a:ext>
            </a:extLst>
          </p:cNvPr>
          <p:cNvPicPr>
            <a:picLocks noChangeAspect="1"/>
          </p:cNvPicPr>
          <p:nvPr/>
        </p:nvPicPr>
        <p:blipFill>
          <a:blip r:embed="rId4"/>
          <a:stretch>
            <a:fillRect/>
          </a:stretch>
        </p:blipFill>
        <p:spPr>
          <a:xfrm>
            <a:off x="13244938" y="14958"/>
            <a:ext cx="1357708" cy="926987"/>
          </a:xfrm>
          <a:prstGeom prst="rect">
            <a:avLst/>
          </a:prstGeom>
        </p:spPr>
      </p:pic>
      <p:sp>
        <p:nvSpPr>
          <p:cNvPr id="28" name="TextBox 27">
            <a:extLst>
              <a:ext uri="{FF2B5EF4-FFF2-40B4-BE49-F238E27FC236}">
                <a16:creationId xmlns:a16="http://schemas.microsoft.com/office/drawing/2014/main" id="{3F6381C2-E13D-9725-DD28-380015C89556}"/>
              </a:ext>
            </a:extLst>
          </p:cNvPr>
          <p:cNvSpPr txBox="1"/>
          <p:nvPr/>
        </p:nvSpPr>
        <p:spPr>
          <a:xfrm>
            <a:off x="828030" y="1958637"/>
            <a:ext cx="2000250" cy="1754326"/>
          </a:xfrm>
          <a:prstGeom prst="rect">
            <a:avLst/>
          </a:prstGeom>
          <a:noFill/>
        </p:spPr>
        <p:txBody>
          <a:bodyPr wrap="square">
            <a:spAutoFit/>
          </a:bodyPr>
          <a:lstStyle/>
          <a:p>
            <a:pPr algn="ctr"/>
            <a:r>
              <a:rPr lang="en-US" dirty="0"/>
              <a:t>First meeting with Uzi: we picked our pill-box concept, defined target users and success criteria</a:t>
            </a:r>
            <a:endParaRPr lang="en-IL" dirty="0"/>
          </a:p>
        </p:txBody>
      </p:sp>
      <p:sp>
        <p:nvSpPr>
          <p:cNvPr id="29" name="Shape 13">
            <a:extLst>
              <a:ext uri="{FF2B5EF4-FFF2-40B4-BE49-F238E27FC236}">
                <a16:creationId xmlns:a16="http://schemas.microsoft.com/office/drawing/2014/main" id="{4E745023-D2DF-C782-8CDC-EFB467FADD49}"/>
              </a:ext>
            </a:extLst>
          </p:cNvPr>
          <p:cNvSpPr/>
          <p:nvPr/>
        </p:nvSpPr>
        <p:spPr>
          <a:xfrm>
            <a:off x="3620619" y="6022426"/>
            <a:ext cx="365046" cy="430399"/>
          </a:xfrm>
          <a:prstGeom prst="roundRect">
            <a:avLst>
              <a:gd name="adj" fmla="val 50000"/>
            </a:avLst>
          </a:prstGeom>
          <a:solidFill>
            <a:srgbClr val="EEEFF5"/>
          </a:solidFill>
          <a:ln/>
          <a:effectLst>
            <a:outerShdw blurRad="39370" dist="19050" dir="13500000" algn="bl" rotWithShape="0">
              <a:srgbClr val="FFFFFF">
                <a:alpha val="70000"/>
              </a:srgbClr>
            </a:outerShdw>
          </a:effectLst>
        </p:spPr>
        <p:txBody>
          <a:bodyPr/>
          <a:lstStyle/>
          <a:p>
            <a:pPr algn="ctr"/>
            <a:r>
              <a:rPr lang="en-US" sz="2000" b="1" dirty="0"/>
              <a:t>5</a:t>
            </a:r>
          </a:p>
        </p:txBody>
      </p:sp>
      <p:sp>
        <p:nvSpPr>
          <p:cNvPr id="30" name="Shape 12">
            <a:extLst>
              <a:ext uri="{FF2B5EF4-FFF2-40B4-BE49-F238E27FC236}">
                <a16:creationId xmlns:a16="http://schemas.microsoft.com/office/drawing/2014/main" id="{F7FDA86D-9728-6BE2-E3A2-2C703EC0E237}"/>
              </a:ext>
            </a:extLst>
          </p:cNvPr>
          <p:cNvSpPr/>
          <p:nvPr/>
        </p:nvSpPr>
        <p:spPr>
          <a:xfrm flipV="1">
            <a:off x="2686981" y="6256734"/>
            <a:ext cx="940814" cy="45719"/>
          </a:xfrm>
          <a:prstGeom prst="roundRect">
            <a:avLst>
              <a:gd name="adj" fmla="val 638796"/>
            </a:avLst>
          </a:prstGeom>
          <a:solidFill>
            <a:srgbClr val="C1C3D0"/>
          </a:solidFill>
          <a:ln/>
        </p:spPr>
        <p:txBody>
          <a:bodyPr/>
          <a:lstStyle/>
          <a:p>
            <a:endParaRPr lang="en-US"/>
          </a:p>
        </p:txBody>
      </p:sp>
      <p:sp>
        <p:nvSpPr>
          <p:cNvPr id="33" name="TextBox 32">
            <a:extLst>
              <a:ext uri="{FF2B5EF4-FFF2-40B4-BE49-F238E27FC236}">
                <a16:creationId xmlns:a16="http://schemas.microsoft.com/office/drawing/2014/main" id="{5E613111-068C-06FB-A494-291B474B5871}"/>
              </a:ext>
            </a:extLst>
          </p:cNvPr>
          <p:cNvSpPr txBox="1"/>
          <p:nvPr/>
        </p:nvSpPr>
        <p:spPr>
          <a:xfrm>
            <a:off x="670469" y="5922168"/>
            <a:ext cx="2016511" cy="461665"/>
          </a:xfrm>
          <a:prstGeom prst="rect">
            <a:avLst/>
          </a:prstGeom>
          <a:noFill/>
        </p:spPr>
        <p:txBody>
          <a:bodyPr wrap="square">
            <a:spAutoFit/>
          </a:bodyPr>
          <a:lstStyle/>
          <a:p>
            <a:r>
              <a:rPr lang="en-US" sz="2400" dirty="0"/>
              <a:t>Project Review</a:t>
            </a:r>
            <a:endParaRPr lang="en-IL" sz="2400" dirty="0"/>
          </a:p>
        </p:txBody>
      </p:sp>
      <p:sp>
        <p:nvSpPr>
          <p:cNvPr id="35" name="TextBox 34">
            <a:extLst>
              <a:ext uri="{FF2B5EF4-FFF2-40B4-BE49-F238E27FC236}">
                <a16:creationId xmlns:a16="http://schemas.microsoft.com/office/drawing/2014/main" id="{740BBDAB-97E9-E067-0150-ABF1024F5819}"/>
              </a:ext>
            </a:extLst>
          </p:cNvPr>
          <p:cNvSpPr txBox="1"/>
          <p:nvPr/>
        </p:nvSpPr>
        <p:spPr>
          <a:xfrm>
            <a:off x="503589" y="6357832"/>
            <a:ext cx="2649131" cy="1477328"/>
          </a:xfrm>
          <a:prstGeom prst="rect">
            <a:avLst/>
          </a:prstGeom>
          <a:noFill/>
        </p:spPr>
        <p:txBody>
          <a:bodyPr wrap="square">
            <a:spAutoFit/>
          </a:bodyPr>
          <a:lstStyle/>
          <a:p>
            <a:pPr algn="ctr"/>
            <a:r>
              <a:rPr lang="en-US" dirty="0"/>
              <a:t>Met with Uzi to validate UML models, POC prototype and user feedback; set final integration milestones.</a:t>
            </a:r>
            <a:endParaRPr lang="en-IL"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99EE11B-41BB-49BA-81C2-4DDFE8EE2F46}">
  <we:reference id="4b785c87-866c-4bad-85d8-5d1ae467ac9a" version="3.18.1.0" store="EXCatalog" storeType="EXCatalog"/>
  <we:alternateReferences>
    <we:reference id="WA104381909" version="3.18.1.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3651</TotalTime>
  <Words>1185</Words>
  <Application>Microsoft Office PowerPoint</Application>
  <PresentationFormat>Custom</PresentationFormat>
  <Paragraphs>209</Paragraphs>
  <Slides>22</Slides>
  <Notes>16</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22</vt:i4>
      </vt:variant>
    </vt:vector>
  </HeadingPairs>
  <TitlesOfParts>
    <vt:vector size="34" baseType="lpstr">
      <vt:lpstr>Aharoni</vt:lpstr>
      <vt:lpstr>Abadi</vt:lpstr>
      <vt:lpstr>Raleway Thin</vt:lpstr>
      <vt:lpstr>Barlow</vt:lpstr>
      <vt:lpstr>Bahnschrift SemiBold</vt:lpstr>
      <vt:lpstr>Arial</vt:lpstr>
      <vt:lpstr>Twentieth Century</vt:lpstr>
      <vt:lpstr>Barlow Black</vt:lpstr>
      <vt:lpstr>Barlow Bold</vt:lpstr>
      <vt:lpstr>Bradley Hand ITC</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julian abdo</dc:creator>
  <cp:lastModifiedBy>גוליאן עבדו</cp:lastModifiedBy>
  <cp:revision>30</cp:revision>
  <dcterms:created xsi:type="dcterms:W3CDTF">2025-07-10T16:36:36Z</dcterms:created>
  <dcterms:modified xsi:type="dcterms:W3CDTF">2025-07-27T19:58:00Z</dcterms:modified>
</cp:coreProperties>
</file>